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0" autoAdjust="0"/>
    <p:restoredTop sz="94660"/>
  </p:normalViewPr>
  <p:slideViewPr>
    <p:cSldViewPr>
      <p:cViewPr varScale="1">
        <p:scale>
          <a:sx n="85" d="100"/>
          <a:sy n="85" d="100"/>
        </p:scale>
        <p:origin x="120" y="-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mán Humberto Díaz Vargas" userId="S::ghdiaz@sena.edu.co::4386455a-b36b-40e8-84c9-c434a9538464" providerId="AD" clId="Web-{2A0B3360-376E-9139-1A46-F843D29C5CB2}"/>
    <pc:docChg chg="mod">
      <pc:chgData name="Germán Humberto Díaz Vargas" userId="S::ghdiaz@sena.edu.co::4386455a-b36b-40e8-84c9-c434a9538464" providerId="AD" clId="Web-{2A0B3360-376E-9139-1A46-F843D29C5CB2}" dt="2023-07-18T14:34:28.511" v="0" actId="3347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828FFD-6FD8-4626-A028-986418F6DF37}" type="datetimeFigureOut">
              <a:rPr lang="en-US" smtClean="0"/>
              <a:t>7/18/2023</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8D2DA-A4B7-410B-8DE7-E2739C4A50BF}" type="slidenum">
              <a:rPr lang="en-US" smtClean="0"/>
              <a:t>‹Nº›</a:t>
            </a:fld>
            <a:endParaRPr lang="en-US"/>
          </a:p>
        </p:txBody>
      </p:sp>
    </p:spTree>
    <p:extLst>
      <p:ext uri="{BB962C8B-B14F-4D97-AF65-F5344CB8AC3E}">
        <p14:creationId xmlns:p14="http://schemas.microsoft.com/office/powerpoint/2010/main" val="7627968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194881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290367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311502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97928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16563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186783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467544" y="6381328"/>
            <a:ext cx="2133600" cy="365125"/>
          </a:xfrm>
        </p:spPr>
        <p:txBody>
          <a:bodyPr/>
          <a:lstStyle/>
          <a:p>
            <a:fld id="{8C7A95F3-AAB4-444A-B5BF-EDC2F83D1E79}" type="datetimeFigureOut">
              <a:rPr lang="es-CO" smtClean="0"/>
              <a:pPr/>
              <a:t>18/07/2023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22298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90291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417341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203715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C7A95F3-AAB4-444A-B5BF-EDC2F83D1E79}" type="datetimeFigureOut">
              <a:rPr lang="es-CO" smtClean="0"/>
              <a:pPr/>
              <a:t>18/07/2023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950EAF8-A4E3-4238-A61E-998B8E889B50}" type="slidenum">
              <a:rPr lang="es-CO" smtClean="0"/>
              <a:pPr/>
              <a:t>‹Nº›</a:t>
            </a:fld>
            <a:endParaRPr lang="es-CO"/>
          </a:p>
        </p:txBody>
      </p:sp>
    </p:spTree>
    <p:extLst>
      <p:ext uri="{BB962C8B-B14F-4D97-AF65-F5344CB8AC3E}">
        <p14:creationId xmlns:p14="http://schemas.microsoft.com/office/powerpoint/2010/main" val="360849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A95F3-AAB4-444A-B5BF-EDC2F83D1E79}" type="datetimeFigureOut">
              <a:rPr lang="es-CO" smtClean="0"/>
              <a:pPr/>
              <a:t>18/07/2023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0EAF8-A4E3-4238-A61E-998B8E889B50}" type="slidenum">
              <a:rPr lang="es-CO" smtClean="0"/>
              <a:pPr/>
              <a:t>‹Nº›</a:t>
            </a:fld>
            <a:endParaRPr lang="es-CO"/>
          </a:p>
        </p:txBody>
      </p:sp>
    </p:spTree>
    <p:extLst>
      <p:ext uri="{BB962C8B-B14F-4D97-AF65-F5344CB8AC3E}">
        <p14:creationId xmlns:p14="http://schemas.microsoft.com/office/powerpoint/2010/main" val="1032956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sena.edu.co/"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5.png"/><Relationship Id="rId3" Type="http://schemas.openxmlformats.org/officeDocument/2006/relationships/hyperlink" Target="http://www.senasofiaplus.edu.co/" TargetMode="External"/><Relationship Id="rId7" Type="http://schemas.openxmlformats.org/officeDocument/2006/relationships/slide" Target="slide9.xml"/><Relationship Id="rId12"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4.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6.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10" Type="http://schemas.openxmlformats.org/officeDocument/2006/relationships/slide" Target="slide5.xml"/><Relationship Id="rId4" Type="http://schemas.openxmlformats.org/officeDocument/2006/relationships/slide" Target="slide2.xml"/><Relationship Id="rId9"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localhost:8080/evaluacion-offline-web/" TargetMode="External"/><Relationship Id="rId5" Type="http://schemas.openxmlformats.org/officeDocument/2006/relationships/slide" Target="slide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hyperlink" Target="http://sofiaqa.senasofiaplus.edu.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7.xml"/><Relationship Id="rId5" Type="http://schemas.openxmlformats.org/officeDocument/2006/relationships/image" Target="../media/image11.png"/><Relationship Id="rId10" Type="http://schemas.openxmlformats.org/officeDocument/2006/relationships/slide" Target="slide2.xml"/><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hyperlink" Target="http://localhost:8080/evaluacion-offline-we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2A436C8-3D9A-2784-3A4B-A35639CD9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1" y="-99392"/>
            <a:ext cx="9287661" cy="7128792"/>
          </a:xfrm>
          <a:prstGeom prst="rect">
            <a:avLst/>
          </a:prstGeom>
        </p:spPr>
      </p:pic>
      <p:pic>
        <p:nvPicPr>
          <p:cNvPr id="28" name="Imagen 27">
            <a:extLst>
              <a:ext uri="{FF2B5EF4-FFF2-40B4-BE49-F238E27FC236}">
                <a16:creationId xmlns:a16="http://schemas.microsoft.com/office/drawing/2014/main" id="{A9A1CD03-BFB3-79AD-3118-481668A3EABF}"/>
              </a:ext>
            </a:extLst>
          </p:cNvPr>
          <p:cNvPicPr>
            <a:picLocks noChangeAspect="1"/>
          </p:cNvPicPr>
          <p:nvPr/>
        </p:nvPicPr>
        <p:blipFill rotWithShape="1">
          <a:blip r:embed="rId3">
            <a:extLst>
              <a:ext uri="{28A0092B-C50C-407E-A947-70E740481C1C}">
                <a14:useLocalDpi xmlns:a14="http://schemas.microsoft.com/office/drawing/2010/main" val="0"/>
              </a:ext>
            </a:extLst>
          </a:blip>
          <a:srcRect t="9001" b="10917"/>
          <a:stretch/>
        </p:blipFill>
        <p:spPr>
          <a:xfrm>
            <a:off x="2771800" y="3021003"/>
            <a:ext cx="3830623" cy="3067661"/>
          </a:xfrm>
          <a:prstGeom prst="rect">
            <a:avLst/>
          </a:prstGeom>
        </p:spPr>
      </p:pic>
      <p:pic>
        <p:nvPicPr>
          <p:cNvPr id="11" name="Imagen 10">
            <a:extLst>
              <a:ext uri="{FF2B5EF4-FFF2-40B4-BE49-F238E27FC236}">
                <a16:creationId xmlns:a16="http://schemas.microsoft.com/office/drawing/2014/main" id="{E7562FA5-8B7B-A385-851A-B6CB52F301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3" y="116632"/>
            <a:ext cx="936103" cy="936103"/>
          </a:xfrm>
          <a:prstGeom prst="rect">
            <a:avLst/>
          </a:prstGeom>
        </p:spPr>
      </p:pic>
      <p:sp>
        <p:nvSpPr>
          <p:cNvPr id="12" name="CuadroTexto 11">
            <a:extLst>
              <a:ext uri="{FF2B5EF4-FFF2-40B4-BE49-F238E27FC236}">
                <a16:creationId xmlns:a16="http://schemas.microsoft.com/office/drawing/2014/main" id="{2F0E3681-1C1A-BA83-26FC-C9C2C5320F34}"/>
              </a:ext>
            </a:extLst>
          </p:cNvPr>
          <p:cNvSpPr txBox="1"/>
          <p:nvPr/>
        </p:nvSpPr>
        <p:spPr>
          <a:xfrm>
            <a:off x="2525666" y="1556500"/>
            <a:ext cx="4076757" cy="1569660"/>
          </a:xfrm>
          <a:prstGeom prst="rect">
            <a:avLst/>
          </a:prstGeom>
          <a:noFill/>
        </p:spPr>
        <p:txBody>
          <a:bodyPr wrap="none" rtlCol="0">
            <a:spAutoFit/>
          </a:bodyPr>
          <a:lstStyle/>
          <a:p>
            <a:r>
              <a:rPr lang="es-CO" sz="3200" b="1" dirty="0">
                <a:solidFill>
                  <a:srgbClr val="002060"/>
                </a:solidFill>
                <a:latin typeface="Work Sans" pitchFamily="2" charset="0"/>
              </a:rPr>
              <a:t>Cargar y presentar </a:t>
            </a:r>
          </a:p>
          <a:p>
            <a:r>
              <a:rPr lang="es-CO" sz="3200" b="1" dirty="0">
                <a:solidFill>
                  <a:srgbClr val="002060"/>
                </a:solidFill>
                <a:latin typeface="Work Sans" pitchFamily="2" charset="0"/>
              </a:rPr>
              <a:t>pruebas offline</a:t>
            </a:r>
          </a:p>
          <a:p>
            <a:r>
              <a:rPr lang="es-CO" sz="3200" b="1" dirty="0">
                <a:solidFill>
                  <a:srgbClr val="002060"/>
                </a:solidFill>
                <a:latin typeface="Work Sans" pitchFamily="2" charset="0"/>
              </a:rPr>
              <a:t>Versión 3.0</a:t>
            </a:r>
          </a:p>
        </p:txBody>
      </p:sp>
      <p:pic>
        <p:nvPicPr>
          <p:cNvPr id="14" name="Imagen 13">
            <a:extLst>
              <a:ext uri="{FF2B5EF4-FFF2-40B4-BE49-F238E27FC236}">
                <a16:creationId xmlns:a16="http://schemas.microsoft.com/office/drawing/2014/main" id="{47DFDDCC-B0BA-183B-AFDF-6E1AF423B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50" y="-99392"/>
            <a:ext cx="3367985" cy="961395"/>
          </a:xfrm>
          <a:prstGeom prst="rect">
            <a:avLst/>
          </a:prstGeom>
        </p:spPr>
      </p:pic>
      <p:sp>
        <p:nvSpPr>
          <p:cNvPr id="26" name="CuadroTexto 25">
            <a:extLst>
              <a:ext uri="{FF2B5EF4-FFF2-40B4-BE49-F238E27FC236}">
                <a16:creationId xmlns:a16="http://schemas.microsoft.com/office/drawing/2014/main" id="{273C7F0A-F3A8-29D0-268D-7D842DE64DCB}"/>
              </a:ext>
            </a:extLst>
          </p:cNvPr>
          <p:cNvSpPr txBox="1"/>
          <p:nvPr/>
        </p:nvSpPr>
        <p:spPr>
          <a:xfrm>
            <a:off x="5771890" y="6351711"/>
            <a:ext cx="3435058" cy="461665"/>
          </a:xfrm>
          <a:prstGeom prst="rect">
            <a:avLst/>
          </a:prstGeom>
          <a:noFill/>
        </p:spPr>
        <p:txBody>
          <a:bodyPr wrap="square" rtlCol="0">
            <a:spAutoFit/>
          </a:bodyPr>
          <a:lstStyle/>
          <a:p>
            <a:r>
              <a:rPr lang="es-CO" sz="2400" b="1" dirty="0">
                <a:solidFill>
                  <a:srgbClr val="39A900"/>
                </a:solidFill>
                <a:hlinkClick r:id="rId6">
                  <a:extLst>
                    <a:ext uri="{A12FA001-AC4F-418D-AE19-62706E023703}">
                      <ahyp:hlinkClr xmlns:ahyp="http://schemas.microsoft.com/office/drawing/2018/hyperlinkcolor" val="tx"/>
                    </a:ext>
                  </a:extLst>
                </a:hlinkClick>
              </a:rPr>
              <a:t>www.sena.edu.co</a:t>
            </a:r>
            <a:r>
              <a:rPr lang="es-CO" sz="2400" b="1" dirty="0">
                <a:solidFill>
                  <a:srgbClr val="39A900"/>
                </a:solidFill>
              </a:rPr>
              <a:t> - 2023</a:t>
            </a:r>
          </a:p>
        </p:txBody>
      </p:sp>
    </p:spTree>
    <p:extLst>
      <p:ext uri="{BB962C8B-B14F-4D97-AF65-F5344CB8AC3E}">
        <p14:creationId xmlns:p14="http://schemas.microsoft.com/office/powerpoint/2010/main" val="16451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00C416-B65D-6186-7E62-DA45D2966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4FCE3B57-EC2B-8076-6131-365BE5B9C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3" name="7 Flecha izquierda">
            <a:hlinkClick r:id="rId4" action="ppaction://hlinksldjump"/>
            <a:extLst>
              <a:ext uri="{FF2B5EF4-FFF2-40B4-BE49-F238E27FC236}">
                <a16:creationId xmlns:a16="http://schemas.microsoft.com/office/drawing/2014/main" id="{89BAB826-F039-48DD-DCEB-B92592B3C6F9}"/>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4" name="8 Flecha izquierda">
            <a:hlinkClick r:id="rId5" action="ppaction://hlinksldjump"/>
            <a:extLst>
              <a:ext uri="{FF2B5EF4-FFF2-40B4-BE49-F238E27FC236}">
                <a16:creationId xmlns:a16="http://schemas.microsoft.com/office/drawing/2014/main" id="{2E87E534-8276-4944-C664-9AB681258C67}"/>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5" name="9 Flecha izquierda">
            <a:hlinkClick r:id="rId6" action="ppaction://hlinksldjump"/>
            <a:extLst>
              <a:ext uri="{FF2B5EF4-FFF2-40B4-BE49-F238E27FC236}">
                <a16:creationId xmlns:a16="http://schemas.microsoft.com/office/drawing/2014/main" id="{1F0E293F-514B-1834-BFD3-5FDD3FC86D8D}"/>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899592" y="279756"/>
            <a:ext cx="2411761"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#5.2</a:t>
            </a:r>
          </a:p>
        </p:txBody>
      </p:sp>
      <p:grpSp>
        <p:nvGrpSpPr>
          <p:cNvPr id="5" name="4 Grupo"/>
          <p:cNvGrpSpPr/>
          <p:nvPr/>
        </p:nvGrpSpPr>
        <p:grpSpPr>
          <a:xfrm>
            <a:off x="428931" y="2357591"/>
            <a:ext cx="8169232" cy="3312368"/>
            <a:chOff x="428931" y="2069559"/>
            <a:chExt cx="8169232" cy="3312368"/>
          </a:xfrm>
          <a:effectLst>
            <a:outerShdw blurRad="63500" sx="102000" sy="102000" algn="ctr" rotWithShape="0">
              <a:prstClr val="black">
                <a:alpha val="40000"/>
              </a:prstClr>
            </a:outerShdw>
          </a:effectLst>
        </p:grpSpPr>
        <p:pic>
          <p:nvPicPr>
            <p:cNvPr id="6" name="Picture 3" descr="C:\Users\clgarcia\Desktop\Pruebas OFFLINE\Administrador de Pruebas Offline - Google Chrome_2011-08-23_14-02-2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931" y="2069559"/>
              <a:ext cx="8169232"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56966" y="3446322"/>
              <a:ext cx="8126050" cy="816291"/>
            </a:xfrm>
            <a:prstGeom prst="rect">
              <a:avLst/>
            </a:prstGeom>
            <a:noFill/>
            <a:ln>
              <a:solidFill>
                <a:srgbClr val="39A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453746" y="4380045"/>
              <a:ext cx="8126050" cy="561123"/>
            </a:xfrm>
            <a:prstGeom prst="rect">
              <a:avLst/>
            </a:prstGeom>
            <a:noFill/>
            <a:ln>
              <a:solidFill>
                <a:srgbClr val="39A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 name="8 CuadroTexto"/>
          <p:cNvSpPr txBox="1"/>
          <p:nvPr/>
        </p:nvSpPr>
        <p:spPr>
          <a:xfrm>
            <a:off x="428931" y="1524823"/>
            <a:ext cx="8582537" cy="584775"/>
          </a:xfrm>
          <a:prstGeom prst="rect">
            <a:avLst/>
          </a:prstGeom>
          <a:noFill/>
        </p:spPr>
        <p:txBody>
          <a:bodyPr wrap="square" rtlCol="0">
            <a:spAutoFit/>
          </a:bodyPr>
          <a:lstStyle/>
          <a:p>
            <a:r>
              <a:rPr lang="es-CO" sz="1600" dirty="0">
                <a:solidFill>
                  <a:schemeClr val="tx1">
                    <a:lumMod val="50000"/>
                    <a:lumOff val="50000"/>
                  </a:schemeClr>
                </a:solidFill>
              </a:rPr>
              <a:t>En esta ventana se encuentran dos partes: ingresar por </a:t>
            </a:r>
            <a:r>
              <a:rPr lang="es-CO" sz="1600" b="1" dirty="0">
                <a:solidFill>
                  <a:schemeClr val="tx1">
                    <a:lumMod val="50000"/>
                    <a:lumOff val="50000"/>
                  </a:schemeClr>
                </a:solidFill>
              </a:rPr>
              <a:t>“Carga de Archivo” </a:t>
            </a:r>
            <a:r>
              <a:rPr lang="es-CO" sz="1600" dirty="0">
                <a:solidFill>
                  <a:schemeClr val="tx1">
                    <a:lumMod val="50000"/>
                    <a:lumOff val="50000"/>
                  </a:schemeClr>
                </a:solidFill>
              </a:rPr>
              <a:t>y por </a:t>
            </a:r>
            <a:r>
              <a:rPr lang="es-CO" sz="1600" b="1" dirty="0">
                <a:solidFill>
                  <a:schemeClr val="tx1">
                    <a:lumMod val="50000"/>
                    <a:lumOff val="50000"/>
                  </a:schemeClr>
                </a:solidFill>
              </a:rPr>
              <a:t>“Exportar Resultados”</a:t>
            </a:r>
          </a:p>
        </p:txBody>
      </p:sp>
    </p:spTree>
    <p:extLst>
      <p:ext uri="{BB962C8B-B14F-4D97-AF65-F5344CB8AC3E}">
        <p14:creationId xmlns:p14="http://schemas.microsoft.com/office/powerpoint/2010/main" val="70230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939B47-23EB-6557-ED7D-B26344B29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B9AB3871-E189-499F-EEE0-673302886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8" name="7 Flecha izquierda">
            <a:hlinkClick r:id="rId4" action="ppaction://hlinksldjump"/>
            <a:extLst>
              <a:ext uri="{FF2B5EF4-FFF2-40B4-BE49-F238E27FC236}">
                <a16:creationId xmlns:a16="http://schemas.microsoft.com/office/drawing/2014/main" id="{B43E2FB4-E97B-DC26-9E38-FC35046ADC09}"/>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9" name="8 Flecha izquierda">
            <a:hlinkClick r:id="rId5" action="ppaction://hlinksldjump"/>
            <a:extLst>
              <a:ext uri="{FF2B5EF4-FFF2-40B4-BE49-F238E27FC236}">
                <a16:creationId xmlns:a16="http://schemas.microsoft.com/office/drawing/2014/main" id="{477ADFCC-326B-E6A7-2434-8EEAD1920E3F}"/>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0" name="9 Flecha izquierda">
            <a:hlinkClick r:id="rId6" action="ppaction://hlinksldjump"/>
            <a:extLst>
              <a:ext uri="{FF2B5EF4-FFF2-40B4-BE49-F238E27FC236}">
                <a16:creationId xmlns:a16="http://schemas.microsoft.com/office/drawing/2014/main" id="{7B4AB8D6-F763-65E1-682E-B6469F2FFA18}"/>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grpSp>
        <p:nvGrpSpPr>
          <p:cNvPr id="4" name="3 Grupo"/>
          <p:cNvGrpSpPr/>
          <p:nvPr/>
        </p:nvGrpSpPr>
        <p:grpSpPr>
          <a:xfrm>
            <a:off x="611560" y="2420888"/>
            <a:ext cx="4049904" cy="2088232"/>
            <a:chOff x="179512" y="1988840"/>
            <a:chExt cx="6264696" cy="3312368"/>
          </a:xfrm>
          <a:effectLst>
            <a:outerShdw blurRad="63500" sx="102000" sy="102000" algn="ctr" rotWithShape="0">
              <a:prstClr val="black">
                <a:alpha val="40000"/>
              </a:prstClr>
            </a:outerShdw>
          </a:effectLst>
        </p:grpSpPr>
        <p:pic>
          <p:nvPicPr>
            <p:cNvPr id="5" name="Picture 3" descr="C:\Users\clgarcia\Desktop\Pruebas OFFLINE\Administrador de Pruebas Offline - Google Chrome_2011-08-23_14-02-27.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79512" y="1988840"/>
              <a:ext cx="6010246" cy="3312368"/>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 name="5 Conector curvado"/>
            <p:cNvCxnSpPr/>
            <p:nvPr/>
          </p:nvCxnSpPr>
          <p:spPr>
            <a:xfrm rot="10800000" flipV="1">
              <a:off x="3995936" y="2636912"/>
              <a:ext cx="2448272" cy="1152128"/>
            </a:xfrm>
            <a:prstGeom prst="curvedConnector3">
              <a:avLst/>
            </a:prstGeom>
            <a:ln>
              <a:solidFill>
                <a:srgbClr val="39A900"/>
              </a:solidFill>
              <a:tailEnd type="arrow"/>
            </a:ln>
          </p:spPr>
          <p:style>
            <a:lnRef idx="2">
              <a:schemeClr val="accent6"/>
            </a:lnRef>
            <a:fillRef idx="0">
              <a:schemeClr val="accent6"/>
            </a:fillRef>
            <a:effectRef idx="1">
              <a:schemeClr val="accent6"/>
            </a:effectRef>
            <a:fontRef idx="minor">
              <a:schemeClr val="tx1"/>
            </a:fontRef>
          </p:style>
        </p:cxnSp>
      </p:grpSp>
      <p:sp>
        <p:nvSpPr>
          <p:cNvPr id="7" name="6 CuadroTexto"/>
          <p:cNvSpPr txBox="1"/>
          <p:nvPr/>
        </p:nvSpPr>
        <p:spPr>
          <a:xfrm>
            <a:off x="380816" y="1735171"/>
            <a:ext cx="8618034" cy="338554"/>
          </a:xfrm>
          <a:prstGeom prst="rect">
            <a:avLst/>
          </a:prstGeom>
          <a:noFill/>
        </p:spPr>
        <p:txBody>
          <a:bodyPr wrap="square" rtlCol="0">
            <a:spAutoFit/>
          </a:bodyPr>
          <a:lstStyle/>
          <a:p>
            <a:r>
              <a:rPr lang="es-CO" sz="1600" dirty="0">
                <a:solidFill>
                  <a:schemeClr val="tx1">
                    <a:lumMod val="85000"/>
                    <a:lumOff val="15000"/>
                  </a:schemeClr>
                </a:solidFill>
              </a:rPr>
              <a:t>Seleccionar la prueba </a:t>
            </a:r>
            <a:r>
              <a:rPr lang="es-CO" sz="1600" dirty="0">
                <a:solidFill>
                  <a:schemeClr val="tx1">
                    <a:lumMod val="50000"/>
                    <a:lumOff val="50000"/>
                  </a:schemeClr>
                </a:solidFill>
              </a:rPr>
              <a:t>previamente</a:t>
            </a:r>
            <a:r>
              <a:rPr lang="es-CO" sz="1600" dirty="0">
                <a:solidFill>
                  <a:schemeClr val="tx1">
                    <a:lumMod val="85000"/>
                    <a:lumOff val="15000"/>
                  </a:schemeClr>
                </a:solidFill>
              </a:rPr>
              <a:t> descargada desde la pagina de </a:t>
            </a:r>
            <a:r>
              <a:rPr lang="es-CO" sz="1600" b="1" dirty="0">
                <a:solidFill>
                  <a:schemeClr val="tx1">
                    <a:lumMod val="85000"/>
                    <a:lumOff val="15000"/>
                  </a:schemeClr>
                </a:solidFill>
              </a:rPr>
              <a:t>SOFIAPLUS</a:t>
            </a:r>
            <a:r>
              <a:rPr lang="es-CO" sz="1600" dirty="0">
                <a:solidFill>
                  <a:schemeClr val="tx1">
                    <a:lumMod val="85000"/>
                    <a:lumOff val="15000"/>
                  </a:schemeClr>
                </a:solidFill>
              </a:rPr>
              <a:t>.</a:t>
            </a:r>
            <a:endParaRPr lang="es-CO" sz="1600" b="1" dirty="0">
              <a:solidFill>
                <a:schemeClr val="tx1">
                  <a:lumMod val="85000"/>
                  <a:lumOff val="15000"/>
                </a:schemeClr>
              </a:solidFill>
            </a:endParaRPr>
          </a:p>
        </p:txBody>
      </p:sp>
      <p:sp>
        <p:nvSpPr>
          <p:cNvPr id="8" name="7 CuadroTexto"/>
          <p:cNvSpPr txBox="1"/>
          <p:nvPr/>
        </p:nvSpPr>
        <p:spPr>
          <a:xfrm>
            <a:off x="305168" y="319476"/>
            <a:ext cx="3563889"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Carga de pruebas</a:t>
            </a:r>
          </a:p>
        </p:txBody>
      </p:sp>
      <p:sp>
        <p:nvSpPr>
          <p:cNvPr id="9" name="8 CuadroTexto"/>
          <p:cNvSpPr txBox="1"/>
          <p:nvPr/>
        </p:nvSpPr>
        <p:spPr>
          <a:xfrm>
            <a:off x="305168" y="1420857"/>
            <a:ext cx="3923928" cy="338554"/>
          </a:xfrm>
          <a:prstGeom prst="rect">
            <a:avLst/>
          </a:prstGeom>
          <a:noFill/>
        </p:spPr>
        <p:txBody>
          <a:bodyPr wrap="square" rtlCol="0">
            <a:spAutoFit/>
          </a:bodyPr>
          <a:lstStyle/>
          <a:p>
            <a:r>
              <a:rPr lang="es-CO" sz="1600" b="1" dirty="0">
                <a:solidFill>
                  <a:srgbClr val="002060"/>
                </a:solidFill>
                <a:effectLst>
                  <a:outerShdw blurRad="38100" dist="38100" dir="2700000" algn="tl">
                    <a:srgbClr val="000000">
                      <a:alpha val="43137"/>
                    </a:srgbClr>
                  </a:outerShdw>
                </a:effectLst>
              </a:rPr>
              <a:t>“CARGA DE ARCHIVO” </a:t>
            </a:r>
          </a:p>
        </p:txBody>
      </p:sp>
      <p:sp>
        <p:nvSpPr>
          <p:cNvPr id="10" name="9 CuadroTexto"/>
          <p:cNvSpPr txBox="1"/>
          <p:nvPr/>
        </p:nvSpPr>
        <p:spPr>
          <a:xfrm>
            <a:off x="5323450" y="2307700"/>
            <a:ext cx="3419872" cy="584775"/>
          </a:xfrm>
          <a:prstGeom prst="rect">
            <a:avLst/>
          </a:prstGeom>
          <a:noFill/>
        </p:spPr>
        <p:txBody>
          <a:bodyPr wrap="square" rtlCol="0">
            <a:spAutoFit/>
          </a:bodyPr>
          <a:lstStyle/>
          <a:p>
            <a:pPr algn="just"/>
            <a:r>
              <a:rPr lang="es-CO" sz="1600" dirty="0">
                <a:solidFill>
                  <a:schemeClr val="tx1">
                    <a:lumMod val="85000"/>
                    <a:lumOff val="15000"/>
                  </a:schemeClr>
                </a:solidFill>
              </a:rPr>
              <a:t>Hacer clic para seleccionar el archivo de la prueba.</a:t>
            </a:r>
            <a:endParaRPr lang="es-CO" sz="1600" b="1" dirty="0">
              <a:solidFill>
                <a:schemeClr val="tx1">
                  <a:lumMod val="85000"/>
                  <a:lumOff val="15000"/>
                </a:schemeClr>
              </a:solidFill>
            </a:endParaRPr>
          </a:p>
        </p:txBody>
      </p:sp>
      <p:sp>
        <p:nvSpPr>
          <p:cNvPr id="11" name="10 CuadroTexto"/>
          <p:cNvSpPr txBox="1"/>
          <p:nvPr/>
        </p:nvSpPr>
        <p:spPr>
          <a:xfrm>
            <a:off x="611560" y="4640563"/>
            <a:ext cx="3672408" cy="1323439"/>
          </a:xfrm>
          <a:prstGeom prst="rect">
            <a:avLst/>
          </a:prstGeom>
          <a:noFill/>
        </p:spPr>
        <p:txBody>
          <a:bodyPr wrap="square" rtlCol="0">
            <a:spAutoFit/>
          </a:bodyPr>
          <a:lstStyle/>
          <a:p>
            <a:pPr algn="just"/>
            <a:r>
              <a:rPr lang="es-CO" sz="1600" dirty="0">
                <a:solidFill>
                  <a:schemeClr val="tx1">
                    <a:lumMod val="50000"/>
                    <a:lumOff val="50000"/>
                  </a:schemeClr>
                </a:solidFill>
              </a:rPr>
              <a:t>Si al ubicarse en la carpeta en donde se encuentra el archivo con la prueba a cargar no se muestra el archivo, entonces seleccionar </a:t>
            </a:r>
            <a:r>
              <a:rPr lang="es-CO" sz="1600" b="1" dirty="0">
                <a:solidFill>
                  <a:schemeClr val="tx1">
                    <a:lumMod val="50000"/>
                    <a:lumOff val="50000"/>
                  </a:schemeClr>
                </a:solidFill>
              </a:rPr>
              <a:t>“Todos los Archivos”</a:t>
            </a:r>
            <a:r>
              <a:rPr lang="es-CO" sz="1600" dirty="0">
                <a:solidFill>
                  <a:schemeClr val="tx1">
                    <a:lumMod val="50000"/>
                    <a:lumOff val="50000"/>
                  </a:schemeClr>
                </a:solidFill>
              </a:rPr>
              <a:t> como formato de búsqueda.</a:t>
            </a:r>
            <a:endParaRPr lang="es-CO" sz="1600" b="1" dirty="0">
              <a:solidFill>
                <a:schemeClr val="tx1">
                  <a:lumMod val="50000"/>
                  <a:lumOff val="50000"/>
                </a:schemeClr>
              </a:solidFill>
            </a:endParaRPr>
          </a:p>
        </p:txBody>
      </p:sp>
      <p:grpSp>
        <p:nvGrpSpPr>
          <p:cNvPr id="12" name="11 Grupo"/>
          <p:cNvGrpSpPr/>
          <p:nvPr/>
        </p:nvGrpSpPr>
        <p:grpSpPr>
          <a:xfrm>
            <a:off x="4621046" y="3011041"/>
            <a:ext cx="3695370" cy="2515347"/>
            <a:chOff x="3663732" y="3351361"/>
            <a:chExt cx="4464496" cy="3029967"/>
          </a:xfrm>
          <a:effectLst>
            <a:outerShdw blurRad="63500" sx="102000" sy="102000" algn="ctr" rotWithShape="0">
              <a:prstClr val="black">
                <a:alpha val="40000"/>
              </a:prstClr>
            </a:outerShdw>
          </a:effectLst>
        </p:grpSpPr>
        <p:pic>
          <p:nvPicPr>
            <p:cNvPr id="13" name="Picture 6" descr="C:\Users\clgarcia\Desktop\Pruebas OFFLINE\Abrir_2011-08-23_14-36-1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1596" y="3351361"/>
              <a:ext cx="3456632" cy="302996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13 Conector curvado"/>
            <p:cNvCxnSpPr>
              <a:stCxn id="11" idx="3"/>
            </p:cNvCxnSpPr>
            <p:nvPr/>
          </p:nvCxnSpPr>
          <p:spPr>
            <a:xfrm>
              <a:off x="3663732" y="5336623"/>
              <a:ext cx="2664295" cy="713256"/>
            </a:xfrm>
            <a:prstGeom prst="curvedConnector3">
              <a:avLst>
                <a:gd name="adj1" fmla="val 50000"/>
              </a:avLst>
            </a:prstGeom>
            <a:ln>
              <a:solidFill>
                <a:srgbClr val="39A900"/>
              </a:solidFill>
              <a:tailEnd type="arrow"/>
            </a:ln>
            <a:effectLst>
              <a:outerShdw blurRad="63500" sx="102000" sy="102000" algn="c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34527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A98BC57-6948-342C-E7CE-C161C8A02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E4256825-F712-D1F5-BDE9-2E69A031E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9" name="7 Flecha izquierda">
            <a:hlinkClick r:id="rId4" action="ppaction://hlinksldjump"/>
            <a:extLst>
              <a:ext uri="{FF2B5EF4-FFF2-40B4-BE49-F238E27FC236}">
                <a16:creationId xmlns:a16="http://schemas.microsoft.com/office/drawing/2014/main" id="{15C167DA-ED2E-0FF3-A474-CDC33796F513}"/>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0" name="8 Flecha izquierda">
            <a:hlinkClick r:id="rId5" action="ppaction://hlinksldjump"/>
            <a:extLst>
              <a:ext uri="{FF2B5EF4-FFF2-40B4-BE49-F238E27FC236}">
                <a16:creationId xmlns:a16="http://schemas.microsoft.com/office/drawing/2014/main" id="{3513F2AE-4114-E970-D42A-EF3AE6C87A20}"/>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1" name="9 Flecha izquierda">
            <a:hlinkClick r:id="rId6" action="ppaction://hlinksldjump"/>
            <a:extLst>
              <a:ext uri="{FF2B5EF4-FFF2-40B4-BE49-F238E27FC236}">
                <a16:creationId xmlns:a16="http://schemas.microsoft.com/office/drawing/2014/main" id="{3D334510-35EF-45A4-FD6C-8478C1C25E7B}"/>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174711" y="340776"/>
            <a:ext cx="4011826"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Seleccionar archivo</a:t>
            </a:r>
          </a:p>
        </p:txBody>
      </p:sp>
      <p:grpSp>
        <p:nvGrpSpPr>
          <p:cNvPr id="5" name="4 Grupo"/>
          <p:cNvGrpSpPr/>
          <p:nvPr/>
        </p:nvGrpSpPr>
        <p:grpSpPr>
          <a:xfrm>
            <a:off x="5494604" y="1577729"/>
            <a:ext cx="3396103" cy="2978246"/>
            <a:chOff x="1907704" y="1556792"/>
            <a:chExt cx="4392488" cy="3852036"/>
          </a:xfrm>
        </p:grpSpPr>
        <p:pic>
          <p:nvPicPr>
            <p:cNvPr id="6" name="Picture 7" descr="C:\Users\clgarcia\Desktop\Pruebas OFFLINE\Abrir_2011-08-23_14-37-49.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7704" y="1556792"/>
              <a:ext cx="4392488" cy="385203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105150" y="3757613"/>
              <a:ext cx="3145631" cy="161926"/>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 name="7 CuadroTexto"/>
          <p:cNvSpPr txBox="1"/>
          <p:nvPr/>
        </p:nvSpPr>
        <p:spPr>
          <a:xfrm>
            <a:off x="272142" y="1764105"/>
            <a:ext cx="4443874" cy="584775"/>
          </a:xfrm>
          <a:prstGeom prst="rect">
            <a:avLst/>
          </a:prstGeom>
          <a:noFill/>
        </p:spPr>
        <p:txBody>
          <a:bodyPr wrap="square" rtlCol="0">
            <a:spAutoFit/>
          </a:bodyPr>
          <a:lstStyle/>
          <a:p>
            <a:pPr algn="just"/>
            <a:r>
              <a:rPr lang="es-CO" sz="1600" dirty="0">
                <a:solidFill>
                  <a:schemeClr val="tx1">
                    <a:lumMod val="50000"/>
                    <a:lumOff val="50000"/>
                  </a:schemeClr>
                </a:solidFill>
              </a:rPr>
              <a:t>Seleccionar el archivo de las pruebas OFFLINE denominado </a:t>
            </a:r>
            <a:r>
              <a:rPr lang="es-CO" sz="1600" b="1" dirty="0">
                <a:solidFill>
                  <a:schemeClr val="tx1">
                    <a:lumMod val="50000"/>
                    <a:lumOff val="50000"/>
                  </a:schemeClr>
                </a:solidFill>
              </a:rPr>
              <a:t>“pruebas.offline”</a:t>
            </a:r>
          </a:p>
        </p:txBody>
      </p:sp>
      <p:cxnSp>
        <p:nvCxnSpPr>
          <p:cNvPr id="9" name="8 Conector curvado"/>
          <p:cNvCxnSpPr>
            <a:stCxn id="8" idx="3"/>
          </p:cNvCxnSpPr>
          <p:nvPr/>
        </p:nvCxnSpPr>
        <p:spPr>
          <a:xfrm>
            <a:off x="4716016" y="2056493"/>
            <a:ext cx="1317921" cy="1095479"/>
          </a:xfrm>
          <a:prstGeom prst="curvedConnector3">
            <a:avLst/>
          </a:prstGeom>
          <a:ln>
            <a:solidFill>
              <a:srgbClr val="39A900"/>
            </a:solidFill>
            <a:tailEnd type="arrow"/>
          </a:ln>
        </p:spPr>
        <p:style>
          <a:lnRef idx="2">
            <a:schemeClr val="accent6"/>
          </a:lnRef>
          <a:fillRef idx="0">
            <a:schemeClr val="accent6"/>
          </a:fillRef>
          <a:effectRef idx="1">
            <a:schemeClr val="accent6"/>
          </a:effectRef>
          <a:fontRef idx="minor">
            <a:schemeClr val="tx1"/>
          </a:fontRef>
        </p:style>
      </p:cxnSp>
      <p:sp>
        <p:nvSpPr>
          <p:cNvPr id="10" name="9 CuadroTexto"/>
          <p:cNvSpPr txBox="1"/>
          <p:nvPr/>
        </p:nvSpPr>
        <p:spPr>
          <a:xfrm>
            <a:off x="4959388" y="5099247"/>
            <a:ext cx="3927437" cy="584775"/>
          </a:xfrm>
          <a:prstGeom prst="rect">
            <a:avLst/>
          </a:prstGeom>
          <a:noFill/>
        </p:spPr>
        <p:txBody>
          <a:bodyPr wrap="square" rtlCol="0">
            <a:spAutoFit/>
          </a:bodyPr>
          <a:lstStyle/>
          <a:p>
            <a:pPr algn="just"/>
            <a:r>
              <a:rPr lang="es-CO" sz="1600" dirty="0">
                <a:solidFill>
                  <a:schemeClr val="tx1">
                    <a:lumMod val="50000"/>
                    <a:lumOff val="50000"/>
                  </a:schemeClr>
                </a:solidFill>
              </a:rPr>
              <a:t>Al cargar el archivo proceder a oprimir el botón denominado </a:t>
            </a:r>
            <a:r>
              <a:rPr lang="es-CO" sz="1600" b="1" dirty="0">
                <a:solidFill>
                  <a:schemeClr val="tx1">
                    <a:lumMod val="50000"/>
                    <a:lumOff val="50000"/>
                  </a:schemeClr>
                </a:solidFill>
              </a:rPr>
              <a:t>“Cargar Pruebas”</a:t>
            </a:r>
          </a:p>
        </p:txBody>
      </p:sp>
      <p:sp>
        <p:nvSpPr>
          <p:cNvPr id="11" name="10 Rectángulo"/>
          <p:cNvSpPr/>
          <p:nvPr/>
        </p:nvSpPr>
        <p:spPr>
          <a:xfrm>
            <a:off x="257175" y="5076825"/>
            <a:ext cx="581025" cy="10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435768" y="3411431"/>
            <a:ext cx="4850527" cy="1608584"/>
            <a:chOff x="179512" y="3573016"/>
            <a:chExt cx="6780640" cy="2248669"/>
          </a:xfrm>
          <a:effectLst>
            <a:outerShdw blurRad="63500" sx="102000" sy="102000" algn="ctr" rotWithShape="0">
              <a:prstClr val="black">
                <a:alpha val="40000"/>
              </a:prstClr>
            </a:outerShdw>
          </a:effectLst>
        </p:grpSpPr>
        <p:pic>
          <p:nvPicPr>
            <p:cNvPr id="13" name="Picture 2" descr="C:\Users\clgarcia\Desktop\Pruebas OFFLINE\Administrador de Pruebas Offline - Google Chrome_2011-08-23_14-39-26.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79512" y="3573016"/>
              <a:ext cx="4582848" cy="224866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4" name="13 Conector curvado"/>
            <p:cNvCxnSpPr/>
            <p:nvPr/>
          </p:nvCxnSpPr>
          <p:spPr>
            <a:xfrm rot="5400000" flipH="1">
              <a:off x="3644998" y="2138782"/>
              <a:ext cx="284165" cy="6346142"/>
            </a:xfrm>
            <a:prstGeom prst="curvedConnector3">
              <a:avLst>
                <a:gd name="adj1" fmla="val -206480"/>
              </a:avLst>
            </a:prstGeom>
            <a:ln>
              <a:solidFill>
                <a:srgbClr val="39A900"/>
              </a:solidFill>
              <a:tailEnd type="arrow"/>
            </a:ln>
            <a:effectLst>
              <a:outerShdw blurRad="63500" sx="102000" sy="102000" algn="ct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252413" y="5074444"/>
              <a:ext cx="590550" cy="111919"/>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110236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1A8346B-5713-BD07-C69B-C16E3AD7F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4905F264-3FE7-4210-9F3A-6EBFC78EB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1" name="7 Flecha izquierda">
            <a:hlinkClick r:id="rId4" action="ppaction://hlinksldjump"/>
            <a:extLst>
              <a:ext uri="{FF2B5EF4-FFF2-40B4-BE49-F238E27FC236}">
                <a16:creationId xmlns:a16="http://schemas.microsoft.com/office/drawing/2014/main" id="{F2DA768B-7131-3A3F-9931-FDD0DCBEF28D}"/>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2" name="8 Flecha izquierda">
            <a:hlinkClick r:id="rId5" action="ppaction://hlinksldjump"/>
            <a:extLst>
              <a:ext uri="{FF2B5EF4-FFF2-40B4-BE49-F238E27FC236}">
                <a16:creationId xmlns:a16="http://schemas.microsoft.com/office/drawing/2014/main" id="{B3097E88-1498-3607-9037-0D14F66EB3D4}"/>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3" name="9 Flecha izquierda">
            <a:hlinkClick r:id="rId6" action="ppaction://hlinksldjump"/>
            <a:extLst>
              <a:ext uri="{FF2B5EF4-FFF2-40B4-BE49-F238E27FC236}">
                <a16:creationId xmlns:a16="http://schemas.microsoft.com/office/drawing/2014/main" id="{B5E546D2-F35E-2D9D-A983-EA13B472A71A}"/>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241085" y="338949"/>
            <a:ext cx="3851921"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Cargue de archivo</a:t>
            </a:r>
          </a:p>
        </p:txBody>
      </p:sp>
      <p:sp>
        <p:nvSpPr>
          <p:cNvPr id="5" name="4 CuadroTexto"/>
          <p:cNvSpPr txBox="1"/>
          <p:nvPr/>
        </p:nvSpPr>
        <p:spPr>
          <a:xfrm>
            <a:off x="309753" y="5279786"/>
            <a:ext cx="8568952" cy="338554"/>
          </a:xfrm>
          <a:prstGeom prst="rect">
            <a:avLst/>
          </a:prstGeom>
          <a:noFill/>
        </p:spPr>
        <p:txBody>
          <a:bodyPr wrap="square" rtlCol="0">
            <a:spAutoFit/>
          </a:bodyPr>
          <a:lstStyle/>
          <a:p>
            <a:pPr algn="ctr"/>
            <a:r>
              <a:rPr lang="es-CO" sz="1600" dirty="0">
                <a:solidFill>
                  <a:schemeClr val="tx1">
                    <a:lumMod val="50000"/>
                    <a:lumOff val="50000"/>
                  </a:schemeClr>
                </a:solidFill>
              </a:rPr>
              <a:t>Finalmente se muestra el siguiente mensaje: </a:t>
            </a:r>
            <a:r>
              <a:rPr lang="es-CO" sz="1600" b="1" dirty="0">
                <a:solidFill>
                  <a:schemeClr val="tx1">
                    <a:lumMod val="50000"/>
                    <a:lumOff val="50000"/>
                  </a:schemeClr>
                </a:solidFill>
              </a:rPr>
              <a:t>“El archivo ha sido cargado satisfactoriamente”</a:t>
            </a:r>
          </a:p>
        </p:txBody>
      </p:sp>
      <p:grpSp>
        <p:nvGrpSpPr>
          <p:cNvPr id="6" name="5 Grupo"/>
          <p:cNvGrpSpPr/>
          <p:nvPr/>
        </p:nvGrpSpPr>
        <p:grpSpPr>
          <a:xfrm>
            <a:off x="1520205" y="1729973"/>
            <a:ext cx="6103590" cy="3262166"/>
            <a:chOff x="628650" y="1268760"/>
            <a:chExt cx="7583698" cy="4053234"/>
          </a:xfrm>
          <a:effectLst>
            <a:outerShdw blurRad="63500" sx="102000" sy="102000" algn="ctr" rotWithShape="0">
              <a:prstClr val="black">
                <a:alpha val="40000"/>
              </a:prstClr>
            </a:outerShdw>
          </a:effectLst>
        </p:grpSpPr>
        <p:pic>
          <p:nvPicPr>
            <p:cNvPr id="7" name="Picture 2" descr="C:\Users\clgarcia\Desktop\Pruebas OFFLINE\Administrador de Pruebas Offline - Google Chrome_2011-08-23_14-46-34.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1508" y="1268760"/>
              <a:ext cx="7560840" cy="405323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628650" y="4029076"/>
              <a:ext cx="2597150" cy="234082"/>
            </a:xfrm>
            <a:prstGeom prst="rect">
              <a:avLst/>
            </a:prstGeom>
            <a:noFill/>
            <a:ln>
              <a:solidFill>
                <a:srgbClr val="39A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300232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09AF699-7D6F-0019-4B63-EE882DD4F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129DB61C-F348-545E-CD55-339FF1485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0" name="7 Flecha izquierda">
            <a:hlinkClick r:id="rId4" action="ppaction://hlinksldjump"/>
            <a:extLst>
              <a:ext uri="{FF2B5EF4-FFF2-40B4-BE49-F238E27FC236}">
                <a16:creationId xmlns:a16="http://schemas.microsoft.com/office/drawing/2014/main" id="{396F8943-5743-A572-0356-A9BFBB1B719B}"/>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1" name="8 Flecha izquierda">
            <a:hlinkClick r:id="rId5" action="ppaction://hlinksldjump"/>
            <a:extLst>
              <a:ext uri="{FF2B5EF4-FFF2-40B4-BE49-F238E27FC236}">
                <a16:creationId xmlns:a16="http://schemas.microsoft.com/office/drawing/2014/main" id="{B5B6B7CA-7A77-0B49-27FE-D1BEB75B72A7}"/>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2" name="9 Flecha izquierda">
            <a:hlinkClick r:id="rId6" action="ppaction://hlinksldjump"/>
            <a:extLst>
              <a:ext uri="{FF2B5EF4-FFF2-40B4-BE49-F238E27FC236}">
                <a16:creationId xmlns:a16="http://schemas.microsoft.com/office/drawing/2014/main" id="{D93FDDDD-6B39-72D7-1F6C-4B700D6376BB}"/>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179512" y="333963"/>
            <a:ext cx="4139953"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Novedad del cargue</a:t>
            </a:r>
          </a:p>
        </p:txBody>
      </p:sp>
      <p:pic>
        <p:nvPicPr>
          <p:cNvPr id="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3218"/>
          <a:stretch/>
        </p:blipFill>
        <p:spPr bwMode="auto">
          <a:xfrm>
            <a:off x="1753666" y="3045156"/>
            <a:ext cx="5636668" cy="2537981"/>
          </a:xfrm>
          <a:prstGeom prst="rect">
            <a:avLst/>
          </a:prstGeom>
          <a:noFill/>
          <a:ln w="9525">
            <a:noFill/>
            <a:miter lim="800000"/>
            <a:headEnd/>
            <a:tailEnd/>
          </a:ln>
          <a:effectLst/>
        </p:spPr>
      </p:pic>
      <p:sp>
        <p:nvSpPr>
          <p:cNvPr id="8" name="Rectangle 12"/>
          <p:cNvSpPr/>
          <p:nvPr/>
        </p:nvSpPr>
        <p:spPr>
          <a:xfrm>
            <a:off x="1753666" y="4354278"/>
            <a:ext cx="5509815" cy="442873"/>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13"/>
          <p:cNvSpPr/>
          <p:nvPr/>
        </p:nvSpPr>
        <p:spPr>
          <a:xfrm>
            <a:off x="514137" y="1340541"/>
            <a:ext cx="8072494" cy="1569660"/>
          </a:xfrm>
          <a:prstGeom prst="rect">
            <a:avLst/>
          </a:prstGeom>
        </p:spPr>
        <p:txBody>
          <a:bodyPr wrap="square">
            <a:spAutoFit/>
          </a:bodyPr>
          <a:lstStyle/>
          <a:p>
            <a:pPr algn="just"/>
            <a:r>
              <a:rPr lang="es-ES" sz="1600" dirty="0">
                <a:solidFill>
                  <a:schemeClr val="tx1">
                    <a:lumMod val="50000"/>
                    <a:lumOff val="50000"/>
                  </a:schemeClr>
                </a:solidFill>
              </a:rPr>
              <a:t>Es importante tener en cuenta que para presentar las pruebas de varios aprendices es suficiente con cargarlas </a:t>
            </a:r>
            <a:r>
              <a:rPr lang="es-ES" sz="1600" b="1" dirty="0">
                <a:solidFill>
                  <a:schemeClr val="tx1">
                    <a:lumMod val="50000"/>
                    <a:lumOff val="50000"/>
                  </a:schemeClr>
                </a:solidFill>
              </a:rPr>
              <a:t>una sola vez</a:t>
            </a:r>
            <a:r>
              <a:rPr lang="es-ES" sz="1600" dirty="0">
                <a:solidFill>
                  <a:schemeClr val="tx1">
                    <a:lumMod val="50000"/>
                    <a:lumOff val="50000"/>
                  </a:schemeClr>
                </a:solidFill>
              </a:rPr>
              <a:t>, si el administrador intenta cargar nuevamente las pruebas sin que se hayan exportado los resultados recibirá un mensaje de advertencia (ver mensaje). Debe tener en cuenta que el proceso se puede realizar para todos los aspirantes interesados y al final si exportar los resultados, esto significa que el sistema hará todo un paquete de resultados el cual incluye todos los aspirantes junto con sus pruebas.</a:t>
            </a:r>
          </a:p>
        </p:txBody>
      </p:sp>
    </p:spTree>
    <p:extLst>
      <p:ext uri="{BB962C8B-B14F-4D97-AF65-F5344CB8AC3E}">
        <p14:creationId xmlns:p14="http://schemas.microsoft.com/office/powerpoint/2010/main" val="225275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F0BFF0-C4BE-158D-6155-F31FDBC8C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41B44FBE-704C-7EDE-5CDF-CF8FC707C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0" name="7 Flecha izquierda">
            <a:hlinkClick r:id="rId4" action="ppaction://hlinksldjump"/>
            <a:extLst>
              <a:ext uri="{FF2B5EF4-FFF2-40B4-BE49-F238E27FC236}">
                <a16:creationId xmlns:a16="http://schemas.microsoft.com/office/drawing/2014/main" id="{5B3D652A-7250-D393-864F-BA1CAFC612B6}"/>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1" name="8 Flecha izquierda">
            <a:hlinkClick r:id="rId5" action="ppaction://hlinksldjump"/>
            <a:extLst>
              <a:ext uri="{FF2B5EF4-FFF2-40B4-BE49-F238E27FC236}">
                <a16:creationId xmlns:a16="http://schemas.microsoft.com/office/drawing/2014/main" id="{76E6E0D5-32F1-4C71-E36D-C7C780311FD7}"/>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2" name="9 Flecha izquierda">
            <a:hlinkClick r:id="rId6" action="ppaction://hlinksldjump"/>
            <a:extLst>
              <a:ext uri="{FF2B5EF4-FFF2-40B4-BE49-F238E27FC236}">
                <a16:creationId xmlns:a16="http://schemas.microsoft.com/office/drawing/2014/main" id="{24195B04-DE45-1D6B-FA71-4CB5FADDD73B}"/>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Title 1"/>
          <p:cNvSpPr txBox="1">
            <a:spLocks/>
          </p:cNvSpPr>
          <p:nvPr/>
        </p:nvSpPr>
        <p:spPr>
          <a:xfrm>
            <a:off x="755576" y="445347"/>
            <a:ext cx="2185087" cy="47669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ln w="1905"/>
                <a:solidFill>
                  <a:schemeClr val="bg1"/>
                </a:solidFill>
                <a:effectLst>
                  <a:innerShdw blurRad="69850" dist="43180" dir="5400000">
                    <a:srgbClr val="000000">
                      <a:alpha val="65000"/>
                    </a:srgbClr>
                  </a:innerShdw>
                </a:effectLst>
                <a:latin typeface="Microsoft Sans Serif" pitchFamily="34" charset="0"/>
                <a:ea typeface="+mn-ea"/>
                <a:cs typeface="Microsoft Sans Serif" pitchFamily="34" charset="0"/>
              </a:rPr>
              <a:t>Paso </a:t>
            </a:r>
            <a:r>
              <a:rPr lang="es-CO" sz="3200" b="1" dirty="0">
                <a:ln w="1905"/>
                <a:solidFill>
                  <a:schemeClr val="bg1"/>
                </a:solidFill>
                <a:effectLst>
                  <a:innerShdw blurRad="69850" dist="43180" dir="5400000">
                    <a:srgbClr val="000000">
                      <a:alpha val="65000"/>
                    </a:srgbClr>
                  </a:innerShdw>
                </a:effectLst>
                <a:latin typeface="Microsoft Sans Serif" pitchFamily="34" charset="0"/>
                <a:ea typeface="+mn-ea"/>
                <a:cs typeface="Microsoft Sans Serif" pitchFamily="34" charset="0"/>
              </a:rPr>
              <a:t>#</a:t>
            </a:r>
            <a:r>
              <a:rPr lang="es-ES" sz="3200" b="1" dirty="0">
                <a:ln w="1905"/>
                <a:solidFill>
                  <a:schemeClr val="bg1"/>
                </a:solidFill>
                <a:effectLst>
                  <a:innerShdw blurRad="69850" dist="43180" dir="5400000">
                    <a:srgbClr val="000000">
                      <a:alpha val="65000"/>
                    </a:srgbClr>
                  </a:innerShdw>
                </a:effectLst>
                <a:latin typeface="Microsoft Sans Serif" pitchFamily="34" charset="0"/>
                <a:ea typeface="+mn-ea"/>
                <a:cs typeface="Microsoft Sans Serif" pitchFamily="34" charset="0"/>
              </a:rPr>
              <a:t>5.3</a:t>
            </a:r>
          </a:p>
        </p:txBody>
      </p:sp>
      <p:sp>
        <p:nvSpPr>
          <p:cNvPr id="7" name="6 CuadroTexto"/>
          <p:cNvSpPr txBox="1"/>
          <p:nvPr/>
        </p:nvSpPr>
        <p:spPr>
          <a:xfrm>
            <a:off x="489524" y="1512076"/>
            <a:ext cx="8114924" cy="1169551"/>
          </a:xfrm>
          <a:prstGeom prst="rect">
            <a:avLst/>
          </a:prstGeom>
          <a:noFill/>
        </p:spPr>
        <p:txBody>
          <a:bodyPr wrap="square" rtlCol="0">
            <a:spAutoFit/>
          </a:bodyPr>
          <a:lstStyle/>
          <a:p>
            <a:pPr algn="just"/>
            <a:r>
              <a:rPr lang="es-CO" sz="1400" dirty="0">
                <a:solidFill>
                  <a:schemeClr val="tx1">
                    <a:lumMod val="50000"/>
                    <a:lumOff val="50000"/>
                  </a:schemeClr>
                </a:solidFill>
              </a:rPr>
              <a:t>A continuación se presenta el formulario de ingreso para el aspirante. En este formulario debe diligenciar su número de identificación y seleccionar la ficha de caracterización de interés. </a:t>
            </a:r>
          </a:p>
          <a:p>
            <a:pPr algn="just"/>
            <a:endParaRPr lang="es-CO" sz="1400" dirty="0">
              <a:solidFill>
                <a:schemeClr val="tx1">
                  <a:lumMod val="50000"/>
                  <a:lumOff val="50000"/>
                </a:schemeClr>
              </a:solidFill>
            </a:endParaRPr>
          </a:p>
          <a:p>
            <a:pPr algn="just"/>
            <a:r>
              <a:rPr lang="es-CO" sz="1400" dirty="0">
                <a:solidFill>
                  <a:schemeClr val="tx1">
                    <a:lumMod val="50000"/>
                    <a:lumOff val="50000"/>
                  </a:schemeClr>
                </a:solidFill>
              </a:rPr>
              <a:t>El sistema en este punto recibe cualquier persona sin validación alguna, es decir que, independientemente si la persona se encuentra registrada o no en Sofia puede presentar la prueba. </a:t>
            </a:r>
          </a:p>
        </p:txBody>
      </p:sp>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07252" y="2943857"/>
            <a:ext cx="5929496" cy="286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860033" y="4348938"/>
            <a:ext cx="1368152" cy="1080120"/>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0064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7482B72-50CA-ACFD-08DF-32D23CEC2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AE0CDFCF-4625-5E68-9410-AD6958032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5" name="7 Flecha izquierda">
            <a:hlinkClick r:id="rId4" action="ppaction://hlinksldjump"/>
            <a:extLst>
              <a:ext uri="{FF2B5EF4-FFF2-40B4-BE49-F238E27FC236}">
                <a16:creationId xmlns:a16="http://schemas.microsoft.com/office/drawing/2014/main" id="{113DD6B0-BD5A-65CE-9A63-A905E55FFC14}"/>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6" name="8 Flecha izquierda">
            <a:hlinkClick r:id="rId5" action="ppaction://hlinksldjump"/>
            <a:extLst>
              <a:ext uri="{FF2B5EF4-FFF2-40B4-BE49-F238E27FC236}">
                <a16:creationId xmlns:a16="http://schemas.microsoft.com/office/drawing/2014/main" id="{669B1090-861A-C0B4-9AE7-035DB95DB6E5}"/>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7" name="9 Flecha izquierda">
            <a:hlinkClick r:id="rId6" action="ppaction://hlinksldjump"/>
            <a:extLst>
              <a:ext uri="{FF2B5EF4-FFF2-40B4-BE49-F238E27FC236}">
                <a16:creationId xmlns:a16="http://schemas.microsoft.com/office/drawing/2014/main" id="{B178E252-0CF7-3A93-C65C-AB64803B2A4E}"/>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827584" y="300363"/>
            <a:ext cx="2339753"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Registro</a:t>
            </a:r>
          </a:p>
        </p:txBody>
      </p:sp>
      <p:sp>
        <p:nvSpPr>
          <p:cNvPr id="5" name="4 CuadroTexto"/>
          <p:cNvSpPr txBox="1"/>
          <p:nvPr/>
        </p:nvSpPr>
        <p:spPr>
          <a:xfrm>
            <a:off x="301912" y="1457068"/>
            <a:ext cx="8424936" cy="584775"/>
          </a:xfrm>
          <a:prstGeom prst="rect">
            <a:avLst/>
          </a:prstGeom>
          <a:noFill/>
        </p:spPr>
        <p:txBody>
          <a:bodyPr wrap="square" rtlCol="0">
            <a:spAutoFit/>
          </a:bodyPr>
          <a:lstStyle/>
          <a:p>
            <a:pPr algn="just"/>
            <a:r>
              <a:rPr lang="es-CO" sz="1600" dirty="0">
                <a:solidFill>
                  <a:schemeClr val="tx1">
                    <a:lumMod val="50000"/>
                    <a:lumOff val="50000"/>
                  </a:schemeClr>
                </a:solidFill>
              </a:rPr>
              <a:t>Para que un aspirante realice la “</a:t>
            </a:r>
            <a:r>
              <a:rPr lang="es-CO" sz="1600" b="1" dirty="0">
                <a:solidFill>
                  <a:schemeClr val="tx1">
                    <a:lumMod val="50000"/>
                    <a:lumOff val="50000"/>
                  </a:schemeClr>
                </a:solidFill>
              </a:rPr>
              <a:t>prueba OFFLINE” </a:t>
            </a:r>
            <a:r>
              <a:rPr lang="es-CO" sz="1600" dirty="0">
                <a:solidFill>
                  <a:schemeClr val="tx1">
                    <a:lumMod val="50000"/>
                    <a:lumOff val="50000"/>
                  </a:schemeClr>
                </a:solidFill>
              </a:rPr>
              <a:t>haga clic en el botón </a:t>
            </a:r>
            <a:r>
              <a:rPr lang="es-CO" sz="1600" b="1" dirty="0">
                <a:solidFill>
                  <a:schemeClr val="tx1">
                    <a:lumMod val="50000"/>
                    <a:lumOff val="50000"/>
                  </a:schemeClr>
                </a:solidFill>
              </a:rPr>
              <a:t>“Ingresar”.</a:t>
            </a:r>
          </a:p>
          <a:p>
            <a:pPr algn="just"/>
            <a:endParaRPr lang="es-CO" sz="1600" dirty="0">
              <a:solidFill>
                <a:schemeClr val="tx1">
                  <a:lumMod val="50000"/>
                  <a:lumOff val="50000"/>
                </a:schemeClr>
              </a:solidFill>
            </a:endParaRPr>
          </a:p>
        </p:txBody>
      </p:sp>
      <p:sp>
        <p:nvSpPr>
          <p:cNvPr id="8" name="7 CuadroTexto"/>
          <p:cNvSpPr txBox="1"/>
          <p:nvPr/>
        </p:nvSpPr>
        <p:spPr>
          <a:xfrm>
            <a:off x="323528" y="5078759"/>
            <a:ext cx="8566177" cy="584775"/>
          </a:xfrm>
          <a:prstGeom prst="rect">
            <a:avLst/>
          </a:prstGeom>
          <a:noFill/>
        </p:spPr>
        <p:txBody>
          <a:bodyPr wrap="square" rtlCol="0">
            <a:spAutoFit/>
          </a:bodyPr>
          <a:lstStyle/>
          <a:p>
            <a:pPr algn="just"/>
            <a:r>
              <a:rPr lang="es-CO" sz="1600" dirty="0">
                <a:solidFill>
                  <a:schemeClr val="tx1">
                    <a:lumMod val="50000"/>
                    <a:lumOff val="50000"/>
                  </a:schemeClr>
                </a:solidFill>
              </a:rPr>
              <a:t>Ingresar los 3 datos requeridos para presentar la </a:t>
            </a:r>
            <a:r>
              <a:rPr lang="es-CO" sz="1600" b="1" dirty="0">
                <a:solidFill>
                  <a:schemeClr val="tx1">
                    <a:lumMod val="50000"/>
                    <a:lumOff val="50000"/>
                  </a:schemeClr>
                </a:solidFill>
              </a:rPr>
              <a:t>“Prueba OFFLINE” </a:t>
            </a:r>
            <a:r>
              <a:rPr lang="es-CO" sz="1600" dirty="0">
                <a:solidFill>
                  <a:schemeClr val="tx1">
                    <a:lumMod val="50000"/>
                    <a:lumOff val="50000"/>
                  </a:schemeClr>
                </a:solidFill>
              </a:rPr>
              <a:t>por el aprendiz(Tipo de Documento, Numero de Documento y Regional).</a:t>
            </a:r>
          </a:p>
        </p:txBody>
      </p:sp>
      <p:grpSp>
        <p:nvGrpSpPr>
          <p:cNvPr id="9" name="8 Grupo"/>
          <p:cNvGrpSpPr/>
          <p:nvPr/>
        </p:nvGrpSpPr>
        <p:grpSpPr>
          <a:xfrm>
            <a:off x="1571604" y="2071678"/>
            <a:ext cx="5292365" cy="2553681"/>
            <a:chOff x="173540" y="3573016"/>
            <a:chExt cx="5292365" cy="2553681"/>
          </a:xfrm>
          <a:effectLst>
            <a:outerShdw blurRad="63500" sx="102000" sy="102000" algn="ctr" rotWithShape="0">
              <a:prstClr val="black">
                <a:alpha val="40000"/>
              </a:prstClr>
            </a:outerShdw>
          </a:effectLst>
        </p:grpSpPr>
        <p:pic>
          <p:nvPicPr>
            <p:cNvPr id="10"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3540" y="3573016"/>
              <a:ext cx="5292365" cy="25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724275" y="5091111"/>
              <a:ext cx="1476375" cy="142878"/>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3724276" y="5276851"/>
              <a:ext cx="1402556" cy="157162"/>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3724275" y="5476876"/>
              <a:ext cx="1090613" cy="140492"/>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73485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CB0830-6526-3FE8-163D-8D7169CF8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995BEDBF-CCE5-913C-B3FD-69459F750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6" name="7 Flecha izquierda">
            <a:hlinkClick r:id="rId4" action="ppaction://hlinksldjump"/>
            <a:extLst>
              <a:ext uri="{FF2B5EF4-FFF2-40B4-BE49-F238E27FC236}">
                <a16:creationId xmlns:a16="http://schemas.microsoft.com/office/drawing/2014/main" id="{E2283F96-F9AE-43C9-2571-AAA13762B1A1}"/>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7" name="8 Flecha izquierda">
            <a:hlinkClick r:id="rId5" action="ppaction://hlinksldjump"/>
            <a:extLst>
              <a:ext uri="{FF2B5EF4-FFF2-40B4-BE49-F238E27FC236}">
                <a16:creationId xmlns:a16="http://schemas.microsoft.com/office/drawing/2014/main" id="{93770879-9D4D-62FA-FB43-343ED2322283}"/>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8" name="9 Flecha izquierda">
            <a:hlinkClick r:id="rId6" action="ppaction://hlinksldjump"/>
            <a:extLst>
              <a:ext uri="{FF2B5EF4-FFF2-40B4-BE49-F238E27FC236}">
                <a16:creationId xmlns:a16="http://schemas.microsoft.com/office/drawing/2014/main" id="{A4058094-E0C8-B8FC-813D-2C8A9F8294DD}"/>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369021" y="388363"/>
            <a:ext cx="3635897"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Selección de Ficha</a:t>
            </a:r>
          </a:p>
        </p:txBody>
      </p:sp>
      <p:sp>
        <p:nvSpPr>
          <p:cNvPr id="5" name="4 CuadroTexto"/>
          <p:cNvSpPr txBox="1"/>
          <p:nvPr/>
        </p:nvSpPr>
        <p:spPr>
          <a:xfrm>
            <a:off x="272069" y="1406345"/>
            <a:ext cx="8496943" cy="584775"/>
          </a:xfrm>
          <a:prstGeom prst="rect">
            <a:avLst/>
          </a:prstGeom>
          <a:noFill/>
        </p:spPr>
        <p:txBody>
          <a:bodyPr wrap="square" rtlCol="0">
            <a:spAutoFit/>
          </a:bodyPr>
          <a:lstStyle/>
          <a:p>
            <a:pPr algn="just"/>
            <a:r>
              <a:rPr lang="es-CO" sz="1600" dirty="0">
                <a:solidFill>
                  <a:schemeClr val="tx1">
                    <a:lumMod val="50000"/>
                    <a:lumOff val="50000"/>
                  </a:schemeClr>
                </a:solidFill>
              </a:rPr>
              <a:t>Al seleccionar la regional se visualiza la lista de los programas los cuales pertenecen los aprendices que realizan la </a:t>
            </a:r>
            <a:r>
              <a:rPr lang="es-CO" sz="1600" b="1" dirty="0">
                <a:solidFill>
                  <a:schemeClr val="tx1">
                    <a:lumMod val="50000"/>
                    <a:lumOff val="50000"/>
                  </a:schemeClr>
                </a:solidFill>
              </a:rPr>
              <a:t>“Prueba OFFLINE”.</a:t>
            </a:r>
          </a:p>
        </p:txBody>
      </p:sp>
      <p:sp>
        <p:nvSpPr>
          <p:cNvPr id="6" name="5 CuadroTexto"/>
          <p:cNvSpPr txBox="1"/>
          <p:nvPr/>
        </p:nvSpPr>
        <p:spPr>
          <a:xfrm>
            <a:off x="244955" y="4817316"/>
            <a:ext cx="4449593" cy="584775"/>
          </a:xfrm>
          <a:prstGeom prst="rect">
            <a:avLst/>
          </a:prstGeom>
          <a:noFill/>
        </p:spPr>
        <p:txBody>
          <a:bodyPr wrap="square" rtlCol="0">
            <a:spAutoFit/>
          </a:bodyPr>
          <a:lstStyle/>
          <a:p>
            <a:pPr algn="ctr"/>
            <a:r>
              <a:rPr lang="es-CO" sz="1600" dirty="0">
                <a:solidFill>
                  <a:schemeClr val="tx1">
                    <a:lumMod val="50000"/>
                    <a:lumOff val="50000"/>
                  </a:schemeClr>
                </a:solidFill>
              </a:rPr>
              <a:t>Seleccionar el registro al cual pertenece el aspirante a registrar, por medio del control. </a:t>
            </a:r>
          </a:p>
        </p:txBody>
      </p:sp>
      <p:pic>
        <p:nvPicPr>
          <p:cNvPr id="7"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52741" y="5200569"/>
            <a:ext cx="219259" cy="240283"/>
          </a:xfrm>
          <a:prstGeom prst="rect">
            <a:avLst/>
          </a:prstGeom>
          <a:noFill/>
          <a:ln w="190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4925475" y="4819490"/>
            <a:ext cx="3888432" cy="584775"/>
          </a:xfrm>
          <a:prstGeom prst="rect">
            <a:avLst/>
          </a:prstGeom>
          <a:noFill/>
        </p:spPr>
        <p:txBody>
          <a:bodyPr wrap="square" rtlCol="0">
            <a:spAutoFit/>
          </a:bodyPr>
          <a:lstStyle/>
          <a:p>
            <a:pPr algn="ctr"/>
            <a:r>
              <a:rPr lang="es-CO" sz="1600" dirty="0">
                <a:solidFill>
                  <a:schemeClr val="tx1">
                    <a:lumMod val="50000"/>
                    <a:lumOff val="50000"/>
                  </a:schemeClr>
                </a:solidFill>
              </a:rPr>
              <a:t>Finalmente oprimir el botón denominado </a:t>
            </a:r>
            <a:r>
              <a:rPr lang="es-CO" sz="1600" b="1" dirty="0">
                <a:solidFill>
                  <a:schemeClr val="tx1">
                    <a:lumMod val="50000"/>
                    <a:lumOff val="50000"/>
                  </a:schemeClr>
                </a:solidFill>
              </a:rPr>
              <a:t>“Guardar”</a:t>
            </a:r>
          </a:p>
        </p:txBody>
      </p:sp>
      <p:pic>
        <p:nvPicPr>
          <p:cNvPr id="12" name="Picture 1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82107" b="-1532"/>
          <a:stretch/>
        </p:blipFill>
        <p:spPr bwMode="auto">
          <a:xfrm>
            <a:off x="531261" y="5514564"/>
            <a:ext cx="8064895" cy="5415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12 Grupo"/>
          <p:cNvGrpSpPr/>
          <p:nvPr/>
        </p:nvGrpSpPr>
        <p:grpSpPr>
          <a:xfrm>
            <a:off x="1475656" y="2142726"/>
            <a:ext cx="5581874" cy="2525158"/>
            <a:chOff x="1294382" y="1505674"/>
            <a:chExt cx="6957479" cy="3147462"/>
          </a:xfrm>
        </p:grpSpPr>
        <p:pic>
          <p:nvPicPr>
            <p:cNvPr id="14"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94382" y="1505674"/>
              <a:ext cx="6957479" cy="31474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1402556" y="4443414"/>
              <a:ext cx="559594" cy="164306"/>
            </a:xfrm>
            <a:prstGeom prst="rect">
              <a:avLst/>
            </a:prstGeom>
            <a:noFill/>
            <a:ln>
              <a:solidFill>
                <a:srgbClr val="39A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88106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3FD833-5C88-D170-D6B8-2A74090C8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20BCEC61-41D7-729B-F2A3-FCDD23E0A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4" name="7 Flecha izquierda">
            <a:hlinkClick r:id="rId4" action="ppaction://hlinksldjump"/>
            <a:extLst>
              <a:ext uri="{FF2B5EF4-FFF2-40B4-BE49-F238E27FC236}">
                <a16:creationId xmlns:a16="http://schemas.microsoft.com/office/drawing/2014/main" id="{A4762078-ABF5-A408-F509-EEF9467DDBE6}"/>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5" name="8 Flecha izquierda">
            <a:hlinkClick r:id="rId5" action="ppaction://hlinksldjump"/>
            <a:extLst>
              <a:ext uri="{FF2B5EF4-FFF2-40B4-BE49-F238E27FC236}">
                <a16:creationId xmlns:a16="http://schemas.microsoft.com/office/drawing/2014/main" id="{59F7010F-8FFC-E635-6239-C1BD813E89DC}"/>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6" name="9 Flecha izquierda">
            <a:hlinkClick r:id="rId6" action="ppaction://hlinksldjump"/>
            <a:extLst>
              <a:ext uri="{FF2B5EF4-FFF2-40B4-BE49-F238E27FC236}">
                <a16:creationId xmlns:a16="http://schemas.microsoft.com/office/drawing/2014/main" id="{99F5240D-F24A-DF8C-8CD4-D746B80B7C87}"/>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496321" y="316445"/>
            <a:ext cx="3275857"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Inicio de prueba</a:t>
            </a:r>
          </a:p>
        </p:txBody>
      </p:sp>
      <p:sp>
        <p:nvSpPr>
          <p:cNvPr id="5" name="4 CuadroTexto"/>
          <p:cNvSpPr txBox="1"/>
          <p:nvPr/>
        </p:nvSpPr>
        <p:spPr>
          <a:xfrm>
            <a:off x="179512" y="1553369"/>
            <a:ext cx="2267745" cy="830997"/>
          </a:xfrm>
          <a:prstGeom prst="rect">
            <a:avLst/>
          </a:prstGeom>
          <a:noFill/>
        </p:spPr>
        <p:txBody>
          <a:bodyPr wrap="square" rtlCol="0">
            <a:spAutoFit/>
          </a:bodyPr>
          <a:lstStyle/>
          <a:p>
            <a:pPr algn="just"/>
            <a:r>
              <a:rPr lang="es-CO" sz="1600" dirty="0">
                <a:solidFill>
                  <a:schemeClr val="tx1">
                    <a:lumMod val="50000"/>
                    <a:lumOff val="50000"/>
                  </a:schemeClr>
                </a:solidFill>
              </a:rPr>
              <a:t>Para iniciar la prueba OFFLINE hacer clic en el link </a:t>
            </a:r>
            <a:r>
              <a:rPr lang="es-CO" sz="1600" b="1" dirty="0">
                <a:solidFill>
                  <a:schemeClr val="tx1">
                    <a:lumMod val="50000"/>
                    <a:lumOff val="50000"/>
                  </a:schemeClr>
                </a:solidFill>
              </a:rPr>
              <a:t>“INICIAR PRUEBA”.</a:t>
            </a:r>
          </a:p>
        </p:txBody>
      </p:sp>
      <p:pic>
        <p:nvPicPr>
          <p:cNvPr id="6"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19672" y="3796016"/>
            <a:ext cx="3494276" cy="201622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5245942" y="4621869"/>
            <a:ext cx="3358506" cy="830997"/>
          </a:xfrm>
          <a:prstGeom prst="rect">
            <a:avLst/>
          </a:prstGeom>
          <a:noFill/>
        </p:spPr>
        <p:txBody>
          <a:bodyPr wrap="square" rtlCol="0">
            <a:spAutoFit/>
          </a:bodyPr>
          <a:lstStyle/>
          <a:p>
            <a:pPr algn="just"/>
            <a:r>
              <a:rPr lang="es-CO" sz="1600" dirty="0">
                <a:solidFill>
                  <a:schemeClr val="tx1">
                    <a:lumMod val="50000"/>
                    <a:lumOff val="50000"/>
                  </a:schemeClr>
                </a:solidFill>
              </a:rPr>
              <a:t>Se abrirá una pagina con la prueba la cual es la prueba correspondiente al aspirante inscrito.</a:t>
            </a:r>
            <a:endParaRPr lang="es-CO" sz="1600" b="1" dirty="0">
              <a:solidFill>
                <a:schemeClr val="tx1">
                  <a:lumMod val="50000"/>
                  <a:lumOff val="50000"/>
                </a:schemeClr>
              </a:solidFill>
            </a:endParaRPr>
          </a:p>
        </p:txBody>
      </p:sp>
      <p:grpSp>
        <p:nvGrpSpPr>
          <p:cNvPr id="11" name="10 Grupo"/>
          <p:cNvGrpSpPr/>
          <p:nvPr/>
        </p:nvGrpSpPr>
        <p:grpSpPr>
          <a:xfrm>
            <a:off x="2549957" y="1591582"/>
            <a:ext cx="5391970" cy="1858830"/>
            <a:chOff x="2538413" y="1268760"/>
            <a:chExt cx="6057405" cy="2088232"/>
          </a:xfrm>
          <a:effectLst>
            <a:outerShdw blurRad="63500" sx="102000" sy="102000" algn="ctr" rotWithShape="0">
              <a:prstClr val="black">
                <a:alpha val="40000"/>
              </a:prstClr>
            </a:outerShdw>
          </a:effectLst>
        </p:grpSpPr>
        <p:pic>
          <p:nvPicPr>
            <p:cNvPr id="12"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55776" y="1268760"/>
              <a:ext cx="604004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2538413" y="3167063"/>
              <a:ext cx="1109663" cy="159544"/>
            </a:xfrm>
            <a:prstGeom prst="rect">
              <a:avLst/>
            </a:prstGeom>
            <a:noFill/>
            <a:ln>
              <a:solidFill>
                <a:srgbClr val="39A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351101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AB034EE-3E62-C3A4-ED4F-DBB2B5094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99954985-8835-E4CD-0579-9ADF3665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3" name="7 Flecha izquierda">
            <a:hlinkClick r:id="rId4" action="ppaction://hlinksldjump"/>
            <a:extLst>
              <a:ext uri="{FF2B5EF4-FFF2-40B4-BE49-F238E27FC236}">
                <a16:creationId xmlns:a16="http://schemas.microsoft.com/office/drawing/2014/main" id="{6B1D3553-3EC5-1758-1D93-CEC26DD7EF54}"/>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5" name="9 Flecha izquierda">
            <a:hlinkClick r:id="rId5" action="ppaction://hlinksldjump"/>
            <a:extLst>
              <a:ext uri="{FF2B5EF4-FFF2-40B4-BE49-F238E27FC236}">
                <a16:creationId xmlns:a16="http://schemas.microsoft.com/office/drawing/2014/main" id="{40C1DF0C-F952-C25B-997B-8FC9F59D6DF1}"/>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708024" y="67006"/>
            <a:ext cx="2874691" cy="1077218"/>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Finalización de la Prueba</a:t>
            </a:r>
          </a:p>
        </p:txBody>
      </p:sp>
      <p:sp>
        <p:nvSpPr>
          <p:cNvPr id="5" name="4 CuadroTexto"/>
          <p:cNvSpPr txBox="1"/>
          <p:nvPr/>
        </p:nvSpPr>
        <p:spPr>
          <a:xfrm>
            <a:off x="251520" y="1945035"/>
            <a:ext cx="2448272" cy="1077218"/>
          </a:xfrm>
          <a:prstGeom prst="rect">
            <a:avLst/>
          </a:prstGeom>
          <a:noFill/>
        </p:spPr>
        <p:txBody>
          <a:bodyPr wrap="square" rtlCol="0">
            <a:spAutoFit/>
          </a:bodyPr>
          <a:lstStyle/>
          <a:p>
            <a:r>
              <a:rPr lang="es-CO" sz="1600" dirty="0">
                <a:solidFill>
                  <a:schemeClr val="tx1">
                    <a:lumMod val="50000"/>
                    <a:lumOff val="50000"/>
                  </a:schemeClr>
                </a:solidFill>
              </a:rPr>
              <a:t>El aspirante al responder la prueba deberá oprimir el botón </a:t>
            </a:r>
            <a:r>
              <a:rPr lang="es-CO" sz="1600" b="1" dirty="0">
                <a:solidFill>
                  <a:schemeClr val="tx1">
                    <a:lumMod val="50000"/>
                    <a:lumOff val="50000"/>
                  </a:schemeClr>
                </a:solidFill>
              </a:rPr>
              <a:t>“Terminar”, </a:t>
            </a:r>
            <a:r>
              <a:rPr lang="es-CO" sz="1600" dirty="0">
                <a:solidFill>
                  <a:schemeClr val="tx1">
                    <a:lumMod val="50000"/>
                    <a:lumOff val="50000"/>
                  </a:schemeClr>
                </a:solidFill>
              </a:rPr>
              <a:t>ubicado al final de la prueba.</a:t>
            </a:r>
            <a:endParaRPr lang="es-CO" sz="1600" b="1" dirty="0">
              <a:solidFill>
                <a:schemeClr val="tx1">
                  <a:lumMod val="50000"/>
                  <a:lumOff val="50000"/>
                </a:schemeClr>
              </a:solidFill>
            </a:endParaRPr>
          </a:p>
        </p:txBody>
      </p:sp>
      <p:grpSp>
        <p:nvGrpSpPr>
          <p:cNvPr id="6" name="5 Grupo"/>
          <p:cNvGrpSpPr/>
          <p:nvPr/>
        </p:nvGrpSpPr>
        <p:grpSpPr>
          <a:xfrm>
            <a:off x="2872584" y="1979065"/>
            <a:ext cx="5976664" cy="1355338"/>
            <a:chOff x="2483768" y="1916832"/>
            <a:chExt cx="5976664" cy="1355338"/>
          </a:xfrm>
          <a:effectLst>
            <a:outerShdw blurRad="63500" sx="102000" sy="102000" algn="ctr" rotWithShape="0">
              <a:prstClr val="black">
                <a:alpha val="40000"/>
              </a:prstClr>
            </a:outerShdw>
          </a:effectLst>
        </p:grpSpPr>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83768" y="1916832"/>
              <a:ext cx="5976664" cy="135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05075" y="3003302"/>
              <a:ext cx="708025" cy="174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36279" y="4463184"/>
            <a:ext cx="7364775" cy="116161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983842" y="4041020"/>
            <a:ext cx="7691270" cy="338554"/>
          </a:xfrm>
          <a:prstGeom prst="rect">
            <a:avLst/>
          </a:prstGeom>
          <a:noFill/>
        </p:spPr>
        <p:txBody>
          <a:bodyPr wrap="square" rtlCol="0">
            <a:spAutoFit/>
          </a:bodyPr>
          <a:lstStyle/>
          <a:p>
            <a:r>
              <a:rPr lang="es-CO" sz="1600" dirty="0">
                <a:solidFill>
                  <a:schemeClr val="tx1">
                    <a:lumMod val="50000"/>
                    <a:lumOff val="50000"/>
                  </a:schemeClr>
                </a:solidFill>
              </a:rPr>
              <a:t>La prueba será guardada y se mostrará el siguiente mensaje si todo salió correctamente.</a:t>
            </a:r>
            <a:endParaRPr lang="es-CO" sz="1600" b="1" dirty="0">
              <a:solidFill>
                <a:schemeClr val="tx1">
                  <a:lumMod val="50000"/>
                  <a:lumOff val="50000"/>
                </a:schemeClr>
              </a:solidFill>
            </a:endParaRPr>
          </a:p>
        </p:txBody>
      </p:sp>
      <p:sp>
        <p:nvSpPr>
          <p:cNvPr id="16" name="8 Flecha izquierda">
            <a:hlinkClick r:id="rId8" action="ppaction://hlinksldjump"/>
            <a:extLst>
              <a:ext uri="{FF2B5EF4-FFF2-40B4-BE49-F238E27FC236}">
                <a16:creationId xmlns:a16="http://schemas.microsoft.com/office/drawing/2014/main" id="{C54A6685-ED08-8D7F-A4F8-E18266D0F37E}"/>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9731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txBox="1">
            <a:spLocks/>
          </p:cNvSpPr>
          <p:nvPr/>
        </p:nvSpPr>
        <p:spPr>
          <a:xfrm>
            <a:off x="1406520" y="1571417"/>
            <a:ext cx="6314378" cy="4412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000" dirty="0">
                <a:solidFill>
                  <a:srgbClr val="39A900"/>
                </a:solidFill>
                <a:hlinkClick r:id="rId2" action="ppaction://hlinksldjump">
                  <a:extLst>
                    <a:ext uri="{A12FA001-AC4F-418D-AE19-62706E023703}">
                      <ahyp:hlinkClr xmlns:ahyp="http://schemas.microsoft.com/office/drawing/2018/hyperlinkcolor" val="tx"/>
                    </a:ext>
                  </a:extLst>
                </a:hlinkClick>
              </a:rPr>
              <a:t>Paso 1</a:t>
            </a:r>
            <a:r>
              <a:rPr lang="es-CO" sz="2000" dirty="0">
                <a:solidFill>
                  <a:schemeClr val="tx1">
                    <a:lumMod val="85000"/>
                    <a:lumOff val="15000"/>
                  </a:schemeClr>
                </a:solidFill>
              </a:rPr>
              <a:t>: </a:t>
            </a:r>
            <a:r>
              <a:rPr lang="es-CO" sz="2000" dirty="0">
                <a:solidFill>
                  <a:schemeClr val="tx1">
                    <a:lumMod val="50000"/>
                    <a:lumOff val="50000"/>
                  </a:schemeClr>
                </a:solidFill>
              </a:rPr>
              <a:t>Iniciar en pagina: </a:t>
            </a:r>
            <a:r>
              <a:rPr lang="es-CO" sz="2000" dirty="0" err="1">
                <a:solidFill>
                  <a:srgbClr val="002060"/>
                </a:solidFill>
                <a:hlinkClick r:id="rId3">
                  <a:extLst>
                    <a:ext uri="{A12FA001-AC4F-418D-AE19-62706E023703}">
                      <ahyp:hlinkClr xmlns:ahyp="http://schemas.microsoft.com/office/drawing/2018/hyperlinkcolor" val="tx"/>
                    </a:ext>
                  </a:extLst>
                </a:hlinkClick>
              </a:rPr>
              <a:t>www.senasofiaplus.edu.co</a:t>
            </a:r>
            <a:endParaRPr lang="es-CO" sz="2000" dirty="0">
              <a:solidFill>
                <a:srgbClr val="002060"/>
              </a:solidFill>
            </a:endParaRPr>
          </a:p>
          <a:p>
            <a:r>
              <a:rPr lang="es-CO" sz="2000" dirty="0">
                <a:solidFill>
                  <a:srgbClr val="39A900"/>
                </a:solidFill>
                <a:hlinkClick r:id="rId4" action="ppaction://hlinksldjump">
                  <a:extLst>
                    <a:ext uri="{A12FA001-AC4F-418D-AE19-62706E023703}">
                      <ahyp:hlinkClr xmlns:ahyp="http://schemas.microsoft.com/office/drawing/2018/hyperlinkcolor" val="tx"/>
                    </a:ext>
                  </a:extLst>
                </a:hlinkClick>
              </a:rPr>
              <a:t>Paso 2</a:t>
            </a:r>
            <a:r>
              <a:rPr lang="es-CO" sz="2000" b="1" dirty="0">
                <a:solidFill>
                  <a:schemeClr val="tx1">
                    <a:lumMod val="85000"/>
                    <a:lumOff val="15000"/>
                  </a:schemeClr>
                </a:solidFill>
              </a:rPr>
              <a:t>:</a:t>
            </a:r>
            <a:r>
              <a:rPr lang="es-CO" sz="2000" dirty="0">
                <a:solidFill>
                  <a:schemeClr val="tx1">
                    <a:lumMod val="85000"/>
                    <a:lumOff val="15000"/>
                  </a:schemeClr>
                </a:solidFill>
              </a:rPr>
              <a:t> </a:t>
            </a:r>
            <a:r>
              <a:rPr lang="es-CO" sz="2000" dirty="0">
                <a:solidFill>
                  <a:schemeClr val="tx1">
                    <a:lumMod val="50000"/>
                    <a:lumOff val="50000"/>
                  </a:schemeClr>
                </a:solidFill>
              </a:rPr>
              <a:t>Generar pruebas</a:t>
            </a:r>
            <a:r>
              <a:rPr lang="es-CO" sz="2000" b="1" dirty="0">
                <a:solidFill>
                  <a:schemeClr val="tx1">
                    <a:lumMod val="50000"/>
                    <a:lumOff val="50000"/>
                  </a:schemeClr>
                </a:solidFill>
              </a:rPr>
              <a:t> </a:t>
            </a:r>
          </a:p>
          <a:p>
            <a:r>
              <a:rPr lang="es-CO" sz="2000" dirty="0">
                <a:solidFill>
                  <a:srgbClr val="39A900"/>
                </a:solidFill>
                <a:hlinkClick r:id="rId5" action="ppaction://hlinksldjump">
                  <a:extLst>
                    <a:ext uri="{A12FA001-AC4F-418D-AE19-62706E023703}">
                      <ahyp:hlinkClr xmlns:ahyp="http://schemas.microsoft.com/office/drawing/2018/hyperlinkcolor" val="tx"/>
                    </a:ext>
                  </a:extLst>
                </a:hlinkClick>
              </a:rPr>
              <a:t>Paso 3</a:t>
            </a:r>
            <a:r>
              <a:rPr lang="es-CO" sz="2000" dirty="0">
                <a:solidFill>
                  <a:schemeClr val="tx1">
                    <a:lumMod val="85000"/>
                    <a:lumOff val="15000"/>
                  </a:schemeClr>
                </a:solidFill>
              </a:rPr>
              <a:t>: </a:t>
            </a:r>
            <a:r>
              <a:rPr lang="es-CO" sz="2000" dirty="0">
                <a:solidFill>
                  <a:schemeClr val="tx1">
                    <a:lumMod val="50000"/>
                    <a:lumOff val="50000"/>
                  </a:schemeClr>
                </a:solidFill>
              </a:rPr>
              <a:t>Descargar y descomprimir el instalador.</a:t>
            </a:r>
          </a:p>
          <a:p>
            <a:r>
              <a:rPr lang="es-CO" sz="2000" dirty="0">
                <a:solidFill>
                  <a:srgbClr val="39A900"/>
                </a:solidFill>
                <a:hlinkClick r:id="rId6" action="ppaction://hlinksldjump">
                  <a:extLst>
                    <a:ext uri="{A12FA001-AC4F-418D-AE19-62706E023703}">
                      <ahyp:hlinkClr xmlns:ahyp="http://schemas.microsoft.com/office/drawing/2018/hyperlinkcolor" val="tx"/>
                    </a:ext>
                  </a:extLst>
                </a:hlinkClick>
              </a:rPr>
              <a:t>Paso 4</a:t>
            </a:r>
            <a:r>
              <a:rPr lang="es-CO" sz="2000" dirty="0">
                <a:solidFill>
                  <a:schemeClr val="tx1">
                    <a:lumMod val="85000"/>
                    <a:lumOff val="15000"/>
                  </a:schemeClr>
                </a:solidFill>
              </a:rPr>
              <a:t>: </a:t>
            </a:r>
            <a:r>
              <a:rPr lang="es-CO" sz="2000" dirty="0">
                <a:solidFill>
                  <a:schemeClr val="tx1">
                    <a:lumMod val="50000"/>
                    <a:lumOff val="50000"/>
                  </a:schemeClr>
                </a:solidFill>
              </a:rPr>
              <a:t>Ejecutar el sistema de “Pruebas OFFLINE”. </a:t>
            </a:r>
          </a:p>
          <a:p>
            <a:r>
              <a:rPr lang="es-CO" sz="2000" dirty="0">
                <a:solidFill>
                  <a:srgbClr val="39A900"/>
                </a:solidFill>
                <a:hlinkClick r:id="rId7" action="ppaction://hlinksldjump">
                  <a:extLst>
                    <a:ext uri="{A12FA001-AC4F-418D-AE19-62706E023703}">
                      <ahyp:hlinkClr xmlns:ahyp="http://schemas.microsoft.com/office/drawing/2018/hyperlinkcolor" val="tx"/>
                    </a:ext>
                  </a:extLst>
                </a:hlinkClick>
              </a:rPr>
              <a:t>Paso 5</a:t>
            </a:r>
            <a:r>
              <a:rPr lang="es-CO" sz="2000" dirty="0">
                <a:solidFill>
                  <a:schemeClr val="tx1">
                    <a:lumMod val="85000"/>
                    <a:lumOff val="15000"/>
                  </a:schemeClr>
                </a:solidFill>
              </a:rPr>
              <a:t>: </a:t>
            </a:r>
            <a:r>
              <a:rPr lang="es-CO" sz="2000" b="1" dirty="0">
                <a:solidFill>
                  <a:schemeClr val="tx1">
                    <a:lumMod val="50000"/>
                    <a:lumOff val="50000"/>
                  </a:schemeClr>
                </a:solidFill>
              </a:rPr>
              <a:t>PRUEBA OFFLINE</a:t>
            </a:r>
          </a:p>
          <a:p>
            <a:pPr lvl="1"/>
            <a:r>
              <a:rPr lang="es-CO" sz="2000" dirty="0">
                <a:solidFill>
                  <a:srgbClr val="39A900"/>
                </a:solidFill>
                <a:hlinkClick r:id="rId8" action="ppaction://hlinksldjump">
                  <a:extLst>
                    <a:ext uri="{A12FA001-AC4F-418D-AE19-62706E023703}">
                      <ahyp:hlinkClr xmlns:ahyp="http://schemas.microsoft.com/office/drawing/2018/hyperlinkcolor" val="tx"/>
                    </a:ext>
                  </a:extLst>
                </a:hlinkClick>
              </a:rPr>
              <a:t>Paso 5.1</a:t>
            </a:r>
            <a:r>
              <a:rPr lang="es-CO" sz="2000" dirty="0">
                <a:solidFill>
                  <a:schemeClr val="tx1">
                    <a:lumMod val="85000"/>
                    <a:lumOff val="15000"/>
                  </a:schemeClr>
                </a:solidFill>
              </a:rPr>
              <a:t>: </a:t>
            </a:r>
            <a:r>
              <a:rPr lang="es-CO" sz="2000" dirty="0">
                <a:solidFill>
                  <a:schemeClr val="tx1">
                    <a:lumMod val="50000"/>
                    <a:lumOff val="50000"/>
                  </a:schemeClr>
                </a:solidFill>
              </a:rPr>
              <a:t>Inicio de sesión</a:t>
            </a:r>
            <a:r>
              <a:rPr lang="es-CO" sz="2000" dirty="0">
                <a:solidFill>
                  <a:schemeClr val="tx1">
                    <a:lumMod val="85000"/>
                    <a:lumOff val="15000"/>
                  </a:schemeClr>
                </a:solidFill>
              </a:rPr>
              <a:t>.</a:t>
            </a:r>
          </a:p>
          <a:p>
            <a:pPr lvl="1"/>
            <a:r>
              <a:rPr lang="es-CO" sz="2000" dirty="0">
                <a:solidFill>
                  <a:srgbClr val="39A900"/>
                </a:solidFill>
                <a:hlinkClick r:id="rId8" action="ppaction://hlinksldjump">
                  <a:extLst>
                    <a:ext uri="{A12FA001-AC4F-418D-AE19-62706E023703}">
                      <ahyp:hlinkClr xmlns:ahyp="http://schemas.microsoft.com/office/drawing/2018/hyperlinkcolor" val="tx"/>
                    </a:ext>
                  </a:extLst>
                </a:hlinkClick>
              </a:rPr>
              <a:t>Paso 5.2</a:t>
            </a:r>
            <a:r>
              <a:rPr lang="es-CO" sz="2000" dirty="0">
                <a:solidFill>
                  <a:schemeClr val="tx1">
                    <a:lumMod val="85000"/>
                    <a:lumOff val="15000"/>
                  </a:schemeClr>
                </a:solidFill>
              </a:rPr>
              <a:t>: </a:t>
            </a:r>
            <a:r>
              <a:rPr lang="es-CO" sz="2000" dirty="0">
                <a:solidFill>
                  <a:schemeClr val="tx1">
                    <a:lumMod val="50000"/>
                    <a:lumOff val="50000"/>
                  </a:schemeClr>
                </a:solidFill>
              </a:rPr>
              <a:t>Carga de archivo de pruebas</a:t>
            </a:r>
          </a:p>
          <a:p>
            <a:pPr lvl="1"/>
            <a:r>
              <a:rPr lang="es-CO" sz="2000" dirty="0">
                <a:solidFill>
                  <a:srgbClr val="39A900"/>
                </a:solidFill>
                <a:hlinkClick r:id="rId9" action="ppaction://hlinksldjump">
                  <a:extLst>
                    <a:ext uri="{A12FA001-AC4F-418D-AE19-62706E023703}">
                      <ahyp:hlinkClr xmlns:ahyp="http://schemas.microsoft.com/office/drawing/2018/hyperlinkcolor" val="tx"/>
                    </a:ext>
                  </a:extLst>
                </a:hlinkClick>
              </a:rPr>
              <a:t>Paso 5.3</a:t>
            </a:r>
            <a:r>
              <a:rPr lang="es-CO" sz="2000" dirty="0">
                <a:solidFill>
                  <a:schemeClr val="tx1">
                    <a:lumMod val="85000"/>
                    <a:lumOff val="15000"/>
                  </a:schemeClr>
                </a:solidFill>
              </a:rPr>
              <a:t>: </a:t>
            </a:r>
            <a:r>
              <a:rPr lang="es-CO" sz="2000" dirty="0">
                <a:solidFill>
                  <a:schemeClr val="tx1">
                    <a:lumMod val="50000"/>
                    <a:lumOff val="50000"/>
                  </a:schemeClr>
                </a:solidFill>
              </a:rPr>
              <a:t>Registrar aspirante e iniciar prueba.</a:t>
            </a:r>
          </a:p>
          <a:p>
            <a:pPr lvl="1"/>
            <a:r>
              <a:rPr lang="es-CO" sz="2000" dirty="0">
                <a:solidFill>
                  <a:srgbClr val="39A900"/>
                </a:solidFill>
                <a:hlinkClick r:id="rId10" action="ppaction://hlinksldjump">
                  <a:extLst>
                    <a:ext uri="{A12FA001-AC4F-418D-AE19-62706E023703}">
                      <ahyp:hlinkClr xmlns:ahyp="http://schemas.microsoft.com/office/drawing/2018/hyperlinkcolor" val="tx"/>
                    </a:ext>
                  </a:extLst>
                </a:hlinkClick>
              </a:rPr>
              <a:t>Paso 5.4</a:t>
            </a:r>
            <a:r>
              <a:rPr lang="es-CO" sz="2000" dirty="0">
                <a:solidFill>
                  <a:schemeClr val="tx1">
                    <a:lumMod val="85000"/>
                    <a:lumOff val="15000"/>
                  </a:schemeClr>
                </a:solidFill>
              </a:rPr>
              <a:t>: </a:t>
            </a:r>
            <a:r>
              <a:rPr lang="es-CO" sz="2000" dirty="0">
                <a:solidFill>
                  <a:schemeClr val="tx1">
                    <a:lumMod val="50000"/>
                    <a:lumOff val="50000"/>
                  </a:schemeClr>
                </a:solidFill>
              </a:rPr>
              <a:t>Iniciar prueba (Aspirante)</a:t>
            </a:r>
            <a:r>
              <a:rPr lang="es-CO" sz="2000" dirty="0">
                <a:solidFill>
                  <a:schemeClr val="tx1">
                    <a:lumMod val="85000"/>
                    <a:lumOff val="15000"/>
                  </a:schemeClr>
                </a:solidFill>
              </a:rPr>
              <a:t>.</a:t>
            </a:r>
          </a:p>
          <a:p>
            <a:r>
              <a:rPr lang="es-CO" sz="2000" dirty="0">
                <a:solidFill>
                  <a:srgbClr val="39A900"/>
                </a:solidFill>
                <a:hlinkClick r:id="rId5" action="ppaction://hlinksldjump">
                  <a:extLst>
                    <a:ext uri="{A12FA001-AC4F-418D-AE19-62706E023703}">
                      <ahyp:hlinkClr xmlns:ahyp="http://schemas.microsoft.com/office/drawing/2018/hyperlinkcolor" val="tx"/>
                    </a:ext>
                  </a:extLst>
                </a:hlinkClick>
              </a:rPr>
              <a:t>Paso 6</a:t>
            </a:r>
            <a:r>
              <a:rPr lang="es-CO" sz="2000" dirty="0">
                <a:solidFill>
                  <a:schemeClr val="tx1">
                    <a:lumMod val="85000"/>
                    <a:lumOff val="15000"/>
                  </a:schemeClr>
                </a:solidFill>
              </a:rPr>
              <a:t>. </a:t>
            </a:r>
            <a:r>
              <a:rPr lang="es-CO" sz="2000" dirty="0">
                <a:solidFill>
                  <a:schemeClr val="tx1">
                    <a:lumMod val="50000"/>
                    <a:lumOff val="50000"/>
                  </a:schemeClr>
                </a:solidFill>
              </a:rPr>
              <a:t>Exportar resultados</a:t>
            </a:r>
          </a:p>
          <a:p>
            <a:r>
              <a:rPr lang="es-CO" sz="2000" dirty="0">
                <a:solidFill>
                  <a:srgbClr val="39A900"/>
                </a:solidFill>
                <a:hlinkClick r:id="rId5" action="ppaction://hlinksldjump">
                  <a:extLst>
                    <a:ext uri="{A12FA001-AC4F-418D-AE19-62706E023703}">
                      <ahyp:hlinkClr xmlns:ahyp="http://schemas.microsoft.com/office/drawing/2018/hyperlinkcolor" val="tx"/>
                    </a:ext>
                  </a:extLst>
                </a:hlinkClick>
              </a:rPr>
              <a:t>Paso 7</a:t>
            </a:r>
            <a:r>
              <a:rPr lang="es-CO" sz="2000" dirty="0">
                <a:solidFill>
                  <a:srgbClr val="39A900"/>
                </a:solidFill>
              </a:rPr>
              <a:t>.</a:t>
            </a:r>
            <a:r>
              <a:rPr lang="es-CO" sz="2000" dirty="0">
                <a:solidFill>
                  <a:schemeClr val="tx1">
                    <a:lumMod val="85000"/>
                    <a:lumOff val="15000"/>
                  </a:schemeClr>
                </a:solidFill>
              </a:rPr>
              <a:t> </a:t>
            </a:r>
            <a:r>
              <a:rPr lang="es-CO" sz="2000" dirty="0">
                <a:solidFill>
                  <a:schemeClr val="tx1">
                    <a:lumMod val="50000"/>
                    <a:lumOff val="50000"/>
                  </a:schemeClr>
                </a:solidFill>
              </a:rPr>
              <a:t>Cargar resultados</a:t>
            </a:r>
          </a:p>
        </p:txBody>
      </p:sp>
      <p:sp>
        <p:nvSpPr>
          <p:cNvPr id="5" name="4 CuadroTexto"/>
          <p:cNvSpPr txBox="1"/>
          <p:nvPr/>
        </p:nvSpPr>
        <p:spPr>
          <a:xfrm>
            <a:off x="2195736" y="107921"/>
            <a:ext cx="3075194" cy="584775"/>
          </a:xfrm>
          <a:prstGeom prst="rect">
            <a:avLst/>
          </a:prstGeom>
          <a:noFill/>
        </p:spPr>
        <p:txBody>
          <a:bodyPr wrap="square" rtlCol="0">
            <a:spAutoFit/>
          </a:bodyPr>
          <a:lstStyle/>
          <a:p>
            <a:pPr algn="ctr"/>
            <a:r>
              <a:rPr lang="es-CO" sz="3200" b="1" dirty="0">
                <a:ln w="1905"/>
                <a:solidFill>
                  <a:srgbClr val="002060"/>
                </a:solidFill>
                <a:effectLst>
                  <a:innerShdw blurRad="69850" dist="43180" dir="5400000">
                    <a:srgbClr val="000000">
                      <a:alpha val="65000"/>
                    </a:srgbClr>
                  </a:innerShdw>
                </a:effectLst>
                <a:latin typeface="Microsoft Sans Serif" pitchFamily="34" charset="0"/>
                <a:cs typeface="Microsoft Sans Serif" pitchFamily="34" charset="0"/>
              </a:rPr>
              <a:t>CONTENIDO</a:t>
            </a:r>
          </a:p>
        </p:txBody>
      </p:sp>
      <p:sp>
        <p:nvSpPr>
          <p:cNvPr id="6" name="5 CuadroTexto"/>
          <p:cNvSpPr txBox="1"/>
          <p:nvPr/>
        </p:nvSpPr>
        <p:spPr>
          <a:xfrm>
            <a:off x="6418682" y="5567618"/>
            <a:ext cx="2604431" cy="369332"/>
          </a:xfrm>
          <a:prstGeom prst="rect">
            <a:avLst/>
          </a:prstGeom>
          <a:noFill/>
        </p:spPr>
        <p:txBody>
          <a:bodyPr wrap="none" rtlCol="0">
            <a:spAutoFit/>
          </a:bodyPr>
          <a:lstStyle/>
          <a:p>
            <a:r>
              <a:rPr lang="es-CO" dirty="0">
                <a:solidFill>
                  <a:srgbClr val="39A900"/>
                </a:solidFill>
                <a:hlinkClick r:id="rId11" action="ppaction://hlinksldjump">
                  <a:extLst>
                    <a:ext uri="{A12FA001-AC4F-418D-AE19-62706E023703}">
                      <ahyp:hlinkClr xmlns:ahyp="http://schemas.microsoft.com/office/drawing/2018/hyperlinkcolor" val="tx"/>
                    </a:ext>
                  </a:extLst>
                </a:hlinkClick>
              </a:rPr>
              <a:t>Observaciones Generales </a:t>
            </a:r>
            <a:endParaRPr lang="es-CO" dirty="0">
              <a:solidFill>
                <a:srgbClr val="39A900"/>
              </a:solidFill>
            </a:endParaRPr>
          </a:p>
        </p:txBody>
      </p:sp>
      <p:pic>
        <p:nvPicPr>
          <p:cNvPr id="7" name="Imagen 6">
            <a:extLst>
              <a:ext uri="{FF2B5EF4-FFF2-40B4-BE49-F238E27FC236}">
                <a16:creationId xmlns:a16="http://schemas.microsoft.com/office/drawing/2014/main" id="{55C00B4D-2022-C8E8-ECA1-8F2F426F87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3" y="116632"/>
            <a:ext cx="936103" cy="936103"/>
          </a:xfrm>
          <a:prstGeom prst="rect">
            <a:avLst/>
          </a:prstGeom>
        </p:spPr>
      </p:pic>
      <p:pic>
        <p:nvPicPr>
          <p:cNvPr id="8" name="Imagen 7">
            <a:extLst>
              <a:ext uri="{FF2B5EF4-FFF2-40B4-BE49-F238E27FC236}">
                <a16:creationId xmlns:a16="http://schemas.microsoft.com/office/drawing/2014/main" id="{8E7B06DF-A432-C949-7516-449D87D9425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9" name="Imagen 8">
            <a:extLst>
              <a:ext uri="{FF2B5EF4-FFF2-40B4-BE49-F238E27FC236}">
                <a16:creationId xmlns:a16="http://schemas.microsoft.com/office/drawing/2014/main" id="{8696D64F-2BF8-2F92-ABBD-AA0E93CF0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Tree>
    <p:extLst>
      <p:ext uri="{BB962C8B-B14F-4D97-AF65-F5344CB8AC3E}">
        <p14:creationId xmlns:p14="http://schemas.microsoft.com/office/powerpoint/2010/main" val="779988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DF2EE0-BC90-16A8-DA74-DA23C30F5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E43708F0-A76A-19E8-4834-398F8D3B8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7" name="7 Flecha izquierda">
            <a:hlinkClick r:id="rId4" action="ppaction://hlinksldjump"/>
            <a:extLst>
              <a:ext uri="{FF2B5EF4-FFF2-40B4-BE49-F238E27FC236}">
                <a16:creationId xmlns:a16="http://schemas.microsoft.com/office/drawing/2014/main" id="{EB548752-EB9C-9667-7C13-F7E0CDCBCD49}"/>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8 Flecha izquierda">
            <a:hlinkClick r:id="rId5" action="ppaction://hlinksldjump"/>
            <a:extLst>
              <a:ext uri="{FF2B5EF4-FFF2-40B4-BE49-F238E27FC236}">
                <a16:creationId xmlns:a16="http://schemas.microsoft.com/office/drawing/2014/main" id="{C284D4D5-FDBD-5C22-3C00-BDC34865DF5A}"/>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9 Flecha izquierda">
            <a:hlinkClick r:id="rId6" action="ppaction://hlinksldjump"/>
            <a:extLst>
              <a:ext uri="{FF2B5EF4-FFF2-40B4-BE49-F238E27FC236}">
                <a16:creationId xmlns:a16="http://schemas.microsoft.com/office/drawing/2014/main" id="{9FDEA7E7-C824-4F2F-26B6-943086C76B47}"/>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496321" y="383928"/>
            <a:ext cx="3347865"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Nuevo Aspirante</a:t>
            </a:r>
          </a:p>
        </p:txBody>
      </p:sp>
      <p:sp>
        <p:nvSpPr>
          <p:cNvPr id="5" name="4 CuadroTexto"/>
          <p:cNvSpPr txBox="1"/>
          <p:nvPr/>
        </p:nvSpPr>
        <p:spPr>
          <a:xfrm>
            <a:off x="275201" y="1856224"/>
            <a:ext cx="8608788" cy="1015663"/>
          </a:xfrm>
          <a:prstGeom prst="rect">
            <a:avLst/>
          </a:prstGeom>
          <a:noFill/>
        </p:spPr>
        <p:txBody>
          <a:bodyPr wrap="square" rtlCol="0">
            <a:spAutoFit/>
          </a:bodyPr>
          <a:lstStyle/>
          <a:p>
            <a:pPr algn="just"/>
            <a:r>
              <a:rPr lang="es-CO" sz="2000" dirty="0">
                <a:solidFill>
                  <a:schemeClr val="tx1">
                    <a:lumMod val="50000"/>
                    <a:lumOff val="50000"/>
                  </a:schemeClr>
                </a:solidFill>
              </a:rPr>
              <a:t>Al finalizar la prueba un nuevo aspirante puede ingresar nuevamente para presentar la prueba de ingreso. Cabe anotar que el aspirante que previamente haya presentado la prueba no puede reintentar la prueba.</a:t>
            </a:r>
            <a:endParaRPr lang="es-CO" sz="2000" b="1" dirty="0">
              <a:solidFill>
                <a:schemeClr val="tx1">
                  <a:lumMod val="50000"/>
                  <a:lumOff val="50000"/>
                </a:schemeClr>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5201" y="3491742"/>
            <a:ext cx="8608788" cy="1800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74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3AD39F-F3C2-EAD7-7E6A-2B01102C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12" name="Imagen 11">
            <a:extLst>
              <a:ext uri="{FF2B5EF4-FFF2-40B4-BE49-F238E27FC236}">
                <a16:creationId xmlns:a16="http://schemas.microsoft.com/office/drawing/2014/main" id="{EC57A21E-CD34-7046-8F69-612E91E23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3" name="7 Flecha izquierda">
            <a:hlinkClick r:id="rId4" action="ppaction://hlinksldjump"/>
            <a:extLst>
              <a:ext uri="{FF2B5EF4-FFF2-40B4-BE49-F238E27FC236}">
                <a16:creationId xmlns:a16="http://schemas.microsoft.com/office/drawing/2014/main" id="{3AEFBEB0-12FF-D8DB-5EB0-380F8B52ADD1}"/>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4" name="8 Flecha izquierda">
            <a:hlinkClick r:id="rId5" action="ppaction://hlinksldjump"/>
            <a:extLst>
              <a:ext uri="{FF2B5EF4-FFF2-40B4-BE49-F238E27FC236}">
                <a16:creationId xmlns:a16="http://schemas.microsoft.com/office/drawing/2014/main" id="{90CB1221-9F11-4BC8-CA96-4149EF291F98}"/>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5" name="9 Flecha izquierda">
            <a:hlinkClick r:id="rId6" action="ppaction://hlinksldjump"/>
            <a:extLst>
              <a:ext uri="{FF2B5EF4-FFF2-40B4-BE49-F238E27FC236}">
                <a16:creationId xmlns:a16="http://schemas.microsoft.com/office/drawing/2014/main" id="{CC794200-7052-0EF0-0241-0C5589879C1E}"/>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3 CuadroTexto"/>
          <p:cNvSpPr txBox="1"/>
          <p:nvPr/>
        </p:nvSpPr>
        <p:spPr>
          <a:xfrm>
            <a:off x="481268" y="1392064"/>
            <a:ext cx="8321007" cy="2062103"/>
          </a:xfrm>
          <a:prstGeom prst="rect">
            <a:avLst/>
          </a:prstGeom>
          <a:noFill/>
        </p:spPr>
        <p:txBody>
          <a:bodyPr wrap="square" rtlCol="0">
            <a:spAutoFit/>
          </a:bodyPr>
          <a:lstStyle/>
          <a:p>
            <a:pPr algn="just"/>
            <a:r>
              <a:rPr lang="es-CO" sz="1600" dirty="0">
                <a:solidFill>
                  <a:schemeClr val="tx1">
                    <a:lumMod val="65000"/>
                    <a:lumOff val="35000"/>
                  </a:schemeClr>
                </a:solidFill>
              </a:rPr>
              <a:t>Una vez todos los aspirantes hayan presentado las pruebas offline el administrador debe exportar los resultados para que posteriormente sean cargados a </a:t>
            </a:r>
            <a:r>
              <a:rPr lang="es-CO" sz="1600" dirty="0" err="1">
                <a:solidFill>
                  <a:schemeClr val="tx1">
                    <a:lumMod val="65000"/>
                    <a:lumOff val="35000"/>
                  </a:schemeClr>
                </a:solidFill>
              </a:rPr>
              <a:t>Sofia</a:t>
            </a:r>
            <a:r>
              <a:rPr lang="es-CO" sz="1600" dirty="0">
                <a:solidFill>
                  <a:schemeClr val="tx1">
                    <a:lumMod val="65000"/>
                    <a:lumOff val="35000"/>
                  </a:schemeClr>
                </a:solidFill>
              </a:rPr>
              <a:t> Plus. </a:t>
            </a:r>
          </a:p>
          <a:p>
            <a:pPr algn="just"/>
            <a:r>
              <a:rPr lang="es-CO" sz="1600" dirty="0">
                <a:solidFill>
                  <a:schemeClr val="tx1">
                    <a:lumMod val="65000"/>
                    <a:lumOff val="35000"/>
                  </a:schemeClr>
                </a:solidFill>
              </a:rPr>
              <a:t>Ingrese nuevamente al administrador offline y haga clic sobre el botón “Exportar”, el sistema tomará todos los aspirantes que presentaron las pruebas y generará un archivo llamado “</a:t>
            </a:r>
            <a:r>
              <a:rPr lang="es-CO" sz="1600" dirty="0" err="1">
                <a:solidFill>
                  <a:schemeClr val="tx1">
                    <a:lumMod val="65000"/>
                    <a:lumOff val="35000"/>
                  </a:schemeClr>
                </a:solidFill>
              </a:rPr>
              <a:t>Resultados.export</a:t>
            </a:r>
            <a:r>
              <a:rPr lang="es-CO" sz="1600" dirty="0">
                <a:solidFill>
                  <a:schemeClr val="tx1">
                    <a:lumMod val="65000"/>
                    <a:lumOff val="35000"/>
                  </a:schemeClr>
                </a:solidFill>
              </a:rPr>
              <a:t>”. Si el sistema no tiene registrado pruebas de aspirantes lanzará el siguiente mensaje: </a:t>
            </a:r>
            <a:r>
              <a:rPr lang="es-ES" sz="1600" b="1" dirty="0">
                <a:solidFill>
                  <a:schemeClr val="tx1">
                    <a:lumMod val="65000"/>
                    <a:lumOff val="35000"/>
                  </a:schemeClr>
                </a:solidFill>
              </a:rPr>
              <a:t>No se encontraron pruebas presentadas por los aspirantes</a:t>
            </a:r>
            <a:r>
              <a:rPr lang="es-ES" sz="1600" dirty="0">
                <a:solidFill>
                  <a:schemeClr val="tx1">
                    <a:lumMod val="65000"/>
                    <a:lumOff val="35000"/>
                  </a:schemeClr>
                </a:solidFill>
              </a:rPr>
              <a:t>. </a:t>
            </a:r>
          </a:p>
          <a:p>
            <a:pPr algn="just"/>
            <a:r>
              <a:rPr lang="es-ES" sz="1600" b="1" dirty="0">
                <a:solidFill>
                  <a:schemeClr val="tx1">
                    <a:lumMod val="65000"/>
                    <a:lumOff val="35000"/>
                  </a:schemeClr>
                </a:solidFill>
              </a:rPr>
              <a:t>Nota: Conserve cuidadosamente el archivo dado que ahí se encuentran las respuestas de los aspirantes.</a:t>
            </a:r>
            <a:endParaRPr lang="es-CO" sz="1600" b="1" dirty="0">
              <a:solidFill>
                <a:schemeClr val="tx1">
                  <a:lumMod val="65000"/>
                  <a:lumOff val="35000"/>
                </a:schemeClr>
              </a:solidFill>
            </a:endParaRPr>
          </a:p>
        </p:txBody>
      </p:sp>
      <p:sp>
        <p:nvSpPr>
          <p:cNvPr id="5" name="4 CuadroTexto"/>
          <p:cNvSpPr txBox="1"/>
          <p:nvPr/>
        </p:nvSpPr>
        <p:spPr>
          <a:xfrm>
            <a:off x="1085411" y="318613"/>
            <a:ext cx="2195737"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#6</a:t>
            </a:r>
          </a:p>
        </p:txBody>
      </p:sp>
      <p:pic>
        <p:nvPicPr>
          <p:cNvPr id="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869254">
            <a:off x="7308304" y="3605591"/>
            <a:ext cx="629885" cy="710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2405652" y="3563683"/>
            <a:ext cx="4316113" cy="1950551"/>
            <a:chOff x="571472" y="3286124"/>
            <a:chExt cx="7429552" cy="3357586"/>
          </a:xfrm>
        </p:grpSpPr>
        <p:grpSp>
          <p:nvGrpSpPr>
            <p:cNvPr id="8" name="14 Grupo"/>
            <p:cNvGrpSpPr/>
            <p:nvPr/>
          </p:nvGrpSpPr>
          <p:grpSpPr>
            <a:xfrm>
              <a:off x="571472" y="3286124"/>
              <a:ext cx="7429552" cy="3357586"/>
              <a:chOff x="444018" y="1628800"/>
              <a:chExt cx="8169232" cy="3312368"/>
            </a:xfrm>
            <a:effectLst>
              <a:outerShdw blurRad="63500" sx="102000" sy="102000" algn="ctr" rotWithShape="0">
                <a:prstClr val="black">
                  <a:alpha val="40000"/>
                </a:prstClr>
              </a:outerShdw>
            </a:effectLst>
          </p:grpSpPr>
          <p:pic>
            <p:nvPicPr>
              <p:cNvPr id="10" name="Picture 3" descr="C:\Users\clgarcia\Desktop\Pruebas OFFLINE\Administrador de Pruebas Offline - Google Chrome_2011-08-23_14-02-27.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4018" y="1628800"/>
                <a:ext cx="8169232" cy="3312368"/>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529725" y="4306441"/>
                <a:ext cx="483394" cy="135731"/>
              </a:xfrm>
              <a:prstGeom prst="rect">
                <a:avLst/>
              </a:prstGeom>
              <a:noFill/>
              <a:ln>
                <a:solidFill>
                  <a:srgbClr val="39A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 name="8 Flecha derecha"/>
            <p:cNvSpPr/>
            <p:nvPr/>
          </p:nvSpPr>
          <p:spPr>
            <a:xfrm rot="10514763">
              <a:off x="1225615" y="5820808"/>
              <a:ext cx="841692" cy="305260"/>
            </a:xfrm>
            <a:prstGeom prst="rightArrow">
              <a:avLst>
                <a:gd name="adj1" fmla="val 50000"/>
                <a:gd name="adj2" fmla="val 79156"/>
              </a:avLst>
            </a:prstGeom>
            <a:solidFill>
              <a:srgbClr val="39A900"/>
            </a:solidFill>
            <a:ln>
              <a:solidFill>
                <a:schemeClr val="bg1">
                  <a:lumMod val="50000"/>
                </a:schemeClr>
              </a:solidFill>
            </a:ln>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26794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1106FE5-8F27-48A3-4E69-38320CD6F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96479B71-BFE2-466D-999A-0660E73E0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7" name="7 Flecha izquierda">
            <a:hlinkClick r:id="rId4" action="ppaction://hlinksldjump"/>
            <a:extLst>
              <a:ext uri="{FF2B5EF4-FFF2-40B4-BE49-F238E27FC236}">
                <a16:creationId xmlns:a16="http://schemas.microsoft.com/office/drawing/2014/main" id="{27D655DF-E6F0-04A2-A3EB-216758723245}"/>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8 Flecha izquierda">
            <a:hlinkClick r:id="rId5" action="ppaction://hlinksldjump"/>
            <a:extLst>
              <a:ext uri="{FF2B5EF4-FFF2-40B4-BE49-F238E27FC236}">
                <a16:creationId xmlns:a16="http://schemas.microsoft.com/office/drawing/2014/main" id="{F2B80858-64E7-3A06-D641-A8C7B4D9FF5E}"/>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9 Flecha izquierda">
            <a:hlinkClick r:id="rId6" action="ppaction://hlinksldjump"/>
            <a:extLst>
              <a:ext uri="{FF2B5EF4-FFF2-40B4-BE49-F238E27FC236}">
                <a16:creationId xmlns:a16="http://schemas.microsoft.com/office/drawing/2014/main" id="{E464C117-03D0-EF1A-6B0D-06C14F2B4E1E}"/>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TextBox 10"/>
          <p:cNvSpPr txBox="1"/>
          <p:nvPr/>
        </p:nvSpPr>
        <p:spPr>
          <a:xfrm>
            <a:off x="241710" y="1385602"/>
            <a:ext cx="8643998" cy="2800767"/>
          </a:xfrm>
          <a:prstGeom prst="rect">
            <a:avLst/>
          </a:prstGeom>
          <a:noFill/>
        </p:spPr>
        <p:txBody>
          <a:bodyPr wrap="square" rtlCol="0">
            <a:spAutoFit/>
          </a:bodyPr>
          <a:lstStyle/>
          <a:p>
            <a:pPr algn="just"/>
            <a:r>
              <a:rPr lang="es-ES" sz="1600" dirty="0">
                <a:solidFill>
                  <a:schemeClr val="tx1">
                    <a:lumMod val="50000"/>
                    <a:lumOff val="50000"/>
                  </a:schemeClr>
                </a:solidFill>
              </a:rPr>
              <a:t>El proceso de Pruebas Offline finaliza con el cargue de resultados de las pruebas de los aspirantes. Es importante tener en cuenta que antes de realizar el siguiente proceso los aspirantes ya se deben encontrar registrados en </a:t>
            </a:r>
            <a:r>
              <a:rPr lang="es-ES" sz="1600" dirty="0" err="1">
                <a:solidFill>
                  <a:schemeClr val="tx1">
                    <a:lumMod val="50000"/>
                    <a:lumOff val="50000"/>
                  </a:schemeClr>
                </a:solidFill>
              </a:rPr>
              <a:t>Sofia</a:t>
            </a:r>
            <a:r>
              <a:rPr lang="es-ES" sz="1600" dirty="0">
                <a:solidFill>
                  <a:schemeClr val="tx1">
                    <a:lumMod val="50000"/>
                    <a:lumOff val="50000"/>
                  </a:schemeClr>
                </a:solidFill>
              </a:rPr>
              <a:t> con el respectivo documento de identidad y ficha de caracterización.  Recuerde que el archivo que se debe cargar es el que corresponde al nombre de  </a:t>
            </a:r>
            <a:r>
              <a:rPr lang="es-ES" sz="1600" b="1" dirty="0" err="1">
                <a:solidFill>
                  <a:schemeClr val="tx1">
                    <a:lumMod val="50000"/>
                    <a:lumOff val="50000"/>
                  </a:schemeClr>
                </a:solidFill>
              </a:rPr>
              <a:t>Resultados.export</a:t>
            </a:r>
            <a:r>
              <a:rPr lang="es-ES" sz="1600" dirty="0">
                <a:solidFill>
                  <a:schemeClr val="tx1">
                    <a:lumMod val="50000"/>
                    <a:lumOff val="50000"/>
                  </a:schemeClr>
                </a:solidFill>
              </a:rPr>
              <a:t>. </a:t>
            </a:r>
          </a:p>
          <a:p>
            <a:pPr algn="just"/>
            <a:r>
              <a:rPr lang="es-ES" sz="1600" dirty="0">
                <a:solidFill>
                  <a:schemeClr val="tx1">
                    <a:lumMod val="50000"/>
                    <a:lumOff val="50000"/>
                  </a:schemeClr>
                </a:solidFill>
              </a:rPr>
              <a:t>El sistema muestra el siguiente detalle:</a:t>
            </a:r>
          </a:p>
          <a:p>
            <a:pPr algn="just"/>
            <a:endParaRPr lang="es-ES" sz="1600" dirty="0">
              <a:solidFill>
                <a:schemeClr val="tx1">
                  <a:lumMod val="50000"/>
                  <a:lumOff val="50000"/>
                </a:schemeClr>
              </a:solidFill>
            </a:endParaRPr>
          </a:p>
          <a:p>
            <a:pPr algn="just"/>
            <a:r>
              <a:rPr lang="es-ES" sz="1600" b="1" dirty="0">
                <a:solidFill>
                  <a:schemeClr val="tx1">
                    <a:lumMod val="50000"/>
                    <a:lumOff val="50000"/>
                  </a:schemeClr>
                </a:solidFill>
              </a:rPr>
              <a:t>Resultados Cargados: </a:t>
            </a:r>
            <a:r>
              <a:rPr lang="es-ES" sz="1600" dirty="0">
                <a:solidFill>
                  <a:schemeClr val="tx1">
                    <a:lumMod val="50000"/>
                    <a:lumOff val="50000"/>
                  </a:schemeClr>
                </a:solidFill>
              </a:rPr>
              <a:t>Listado de participantes que se les cargaron los resultados correctamente.</a:t>
            </a:r>
          </a:p>
          <a:p>
            <a:pPr algn="just"/>
            <a:r>
              <a:rPr lang="es-ES" sz="1600" b="1" dirty="0">
                <a:solidFill>
                  <a:schemeClr val="tx1">
                    <a:lumMod val="50000"/>
                    <a:lumOff val="50000"/>
                  </a:schemeClr>
                </a:solidFill>
              </a:rPr>
              <a:t>Resultados No Cargados: </a:t>
            </a:r>
            <a:r>
              <a:rPr lang="es-ES" sz="1600" dirty="0">
                <a:solidFill>
                  <a:schemeClr val="tx1">
                    <a:lumMod val="50000"/>
                    <a:lumOff val="50000"/>
                  </a:schemeClr>
                </a:solidFill>
              </a:rPr>
              <a:t>Listado de participantes que no se les cargaron los resultados dado que anteriormente fueron cargados.</a:t>
            </a:r>
          </a:p>
          <a:p>
            <a:pPr algn="just"/>
            <a:r>
              <a:rPr lang="es-ES" sz="1600" b="1" dirty="0">
                <a:solidFill>
                  <a:schemeClr val="tx1">
                    <a:lumMod val="50000"/>
                    <a:lumOff val="50000"/>
                  </a:schemeClr>
                </a:solidFill>
              </a:rPr>
              <a:t>Resultados No Registrados</a:t>
            </a:r>
            <a:r>
              <a:rPr lang="es-ES" sz="1600" dirty="0">
                <a:solidFill>
                  <a:schemeClr val="tx1">
                    <a:lumMod val="50000"/>
                    <a:lumOff val="50000"/>
                  </a:schemeClr>
                </a:solidFill>
              </a:rPr>
              <a:t>: Listado de participantes que no se les cargaron los resultados dado que no se encuentran inscritos a la ficha especificada.</a:t>
            </a:r>
          </a:p>
        </p:txBody>
      </p:sp>
      <p:pic>
        <p:nvPicPr>
          <p:cNvPr id="5"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4941" t="1020" r="18824" b="19974"/>
          <a:stretch/>
        </p:blipFill>
        <p:spPr bwMode="auto">
          <a:xfrm>
            <a:off x="2483768" y="4311518"/>
            <a:ext cx="3528392" cy="1548887"/>
          </a:xfrm>
          <a:prstGeom prst="rect">
            <a:avLst/>
          </a:prstGeom>
          <a:noFill/>
          <a:ln w="9525">
            <a:noFill/>
            <a:miter lim="800000"/>
            <a:headEnd/>
            <a:tailEnd/>
          </a:ln>
          <a:effectLst/>
        </p:spPr>
      </p:pic>
      <p:sp>
        <p:nvSpPr>
          <p:cNvPr id="6" name="11 CuadroTexto"/>
          <p:cNvSpPr txBox="1"/>
          <p:nvPr/>
        </p:nvSpPr>
        <p:spPr>
          <a:xfrm>
            <a:off x="1043608" y="298297"/>
            <a:ext cx="2051721"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#7</a:t>
            </a:r>
          </a:p>
        </p:txBody>
      </p:sp>
    </p:spTree>
    <p:extLst>
      <p:ext uri="{BB962C8B-B14F-4D97-AF65-F5344CB8AC3E}">
        <p14:creationId xmlns:p14="http://schemas.microsoft.com/office/powerpoint/2010/main" val="1769167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093F7B-1F12-FD57-D2B6-1D493AEA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C04067FF-441C-E005-570C-A6012F8B4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18" name="7 Flecha izquierda">
            <a:hlinkClick r:id="rId4" action="ppaction://hlinksldjump"/>
            <a:extLst>
              <a:ext uri="{FF2B5EF4-FFF2-40B4-BE49-F238E27FC236}">
                <a16:creationId xmlns:a16="http://schemas.microsoft.com/office/drawing/2014/main" id="{78FD3D2A-8CE7-BA75-9B95-465BBA19B682}"/>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9" name="8 Flecha izquierda">
            <a:hlinkClick r:id="rId5" action="ppaction://hlinksldjump"/>
            <a:extLst>
              <a:ext uri="{FF2B5EF4-FFF2-40B4-BE49-F238E27FC236}">
                <a16:creationId xmlns:a16="http://schemas.microsoft.com/office/drawing/2014/main" id="{2CB30C1B-D51C-E6CE-8692-C6DBA6307E17}"/>
              </a:ext>
            </a:extLst>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20" name="9 Flecha izquierda">
            <a:hlinkClick r:id="rId6" action="ppaction://hlinksldjump"/>
            <a:extLst>
              <a:ext uri="{FF2B5EF4-FFF2-40B4-BE49-F238E27FC236}">
                <a16:creationId xmlns:a16="http://schemas.microsoft.com/office/drawing/2014/main" id="{66ACA034-92BE-DD56-9F76-49EB4508BC5C}"/>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8961" y="1501282"/>
            <a:ext cx="6136745" cy="174909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25 Grupo"/>
          <p:cNvGrpSpPr/>
          <p:nvPr/>
        </p:nvGrpSpPr>
        <p:grpSpPr>
          <a:xfrm>
            <a:off x="5076056" y="2276872"/>
            <a:ext cx="3821096" cy="3617168"/>
            <a:chOff x="5076056" y="2564904"/>
            <a:chExt cx="3821096" cy="3617168"/>
          </a:xfrm>
          <a:effectLst>
            <a:outerShdw blurRad="63500" sx="102000" sy="102000" algn="ctr" rotWithShape="0">
              <a:prstClr val="black">
                <a:alpha val="40000"/>
              </a:prstClr>
            </a:outerShdw>
          </a:effectLst>
        </p:grpSpPr>
        <p:pic>
          <p:nvPicPr>
            <p:cNvPr id="6"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b="1027"/>
            <a:stretch/>
          </p:blipFill>
          <p:spPr bwMode="auto">
            <a:xfrm>
              <a:off x="5076056" y="2564904"/>
              <a:ext cx="3821096" cy="361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101597" y="4748979"/>
              <a:ext cx="2760627" cy="149080"/>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7574755" y="5905500"/>
              <a:ext cx="559595" cy="178594"/>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 name="8 CuadroTexto"/>
          <p:cNvSpPr txBox="1"/>
          <p:nvPr/>
        </p:nvSpPr>
        <p:spPr>
          <a:xfrm>
            <a:off x="913178" y="260648"/>
            <a:ext cx="2180189"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#8</a:t>
            </a:r>
          </a:p>
        </p:txBody>
      </p:sp>
      <p:sp>
        <p:nvSpPr>
          <p:cNvPr id="10" name="9 CuadroTexto"/>
          <p:cNvSpPr txBox="1"/>
          <p:nvPr/>
        </p:nvSpPr>
        <p:spPr>
          <a:xfrm>
            <a:off x="76409" y="3356992"/>
            <a:ext cx="4207559" cy="1323439"/>
          </a:xfrm>
          <a:prstGeom prst="rect">
            <a:avLst/>
          </a:prstGeom>
          <a:noFill/>
        </p:spPr>
        <p:txBody>
          <a:bodyPr wrap="square" rtlCol="0">
            <a:spAutoFit/>
          </a:bodyPr>
          <a:lstStyle/>
          <a:p>
            <a:pPr algn="just"/>
            <a:r>
              <a:rPr lang="es-CO" sz="1600" dirty="0">
                <a:solidFill>
                  <a:schemeClr val="tx1">
                    <a:lumMod val="50000"/>
                    <a:lumOff val="50000"/>
                  </a:schemeClr>
                </a:solidFill>
              </a:rPr>
              <a:t>Para cargar los resultados de los aprendices previamente exportados se hace clic en </a:t>
            </a:r>
            <a:r>
              <a:rPr lang="es-CO" sz="1600" b="1" dirty="0">
                <a:solidFill>
                  <a:schemeClr val="tx1">
                    <a:lumMod val="50000"/>
                    <a:lumOff val="50000"/>
                  </a:schemeClr>
                </a:solidFill>
              </a:rPr>
              <a:t>“Seleccionar Archivo”, </a:t>
            </a:r>
            <a:r>
              <a:rPr lang="es-CO" sz="1600" dirty="0">
                <a:solidFill>
                  <a:schemeClr val="tx1">
                    <a:lumMod val="50000"/>
                    <a:lumOff val="50000"/>
                  </a:schemeClr>
                </a:solidFill>
              </a:rPr>
              <a:t>se ubica el archivo exportado </a:t>
            </a:r>
            <a:r>
              <a:rPr lang="es-CO" sz="1600" b="1" dirty="0">
                <a:solidFill>
                  <a:schemeClr val="tx1">
                    <a:lumMod val="50000"/>
                    <a:lumOff val="50000"/>
                  </a:schemeClr>
                </a:solidFill>
              </a:rPr>
              <a:t>“Resultados.Export”</a:t>
            </a:r>
            <a:r>
              <a:rPr lang="es-CO" sz="1600" dirty="0">
                <a:solidFill>
                  <a:schemeClr val="tx1">
                    <a:lumMod val="50000"/>
                    <a:lumOff val="50000"/>
                  </a:schemeClr>
                </a:solidFill>
              </a:rPr>
              <a:t> y se da clic en </a:t>
            </a:r>
            <a:r>
              <a:rPr lang="es-CO" sz="1600" b="1" dirty="0">
                <a:solidFill>
                  <a:schemeClr val="tx1">
                    <a:lumMod val="50000"/>
                    <a:lumOff val="50000"/>
                  </a:schemeClr>
                </a:solidFill>
              </a:rPr>
              <a:t>“Abrir”</a:t>
            </a:r>
          </a:p>
        </p:txBody>
      </p:sp>
      <p:sp>
        <p:nvSpPr>
          <p:cNvPr id="11" name="10 Rectángulo"/>
          <p:cNvSpPr/>
          <p:nvPr/>
        </p:nvSpPr>
        <p:spPr>
          <a:xfrm>
            <a:off x="2977623" y="2911815"/>
            <a:ext cx="1018381" cy="149976"/>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11 Conector curvado"/>
          <p:cNvCxnSpPr/>
          <p:nvPr/>
        </p:nvCxnSpPr>
        <p:spPr>
          <a:xfrm>
            <a:off x="4283968" y="3730680"/>
            <a:ext cx="1728192" cy="804807"/>
          </a:xfrm>
          <a:prstGeom prst="curvedConnector3">
            <a:avLst>
              <a:gd name="adj1" fmla="val 50000"/>
            </a:avLst>
          </a:prstGeom>
          <a:ln>
            <a:solidFill>
              <a:srgbClr val="39A900"/>
            </a:solidFill>
            <a:tailEnd type="arrow"/>
          </a:ln>
        </p:spPr>
        <p:style>
          <a:lnRef idx="2">
            <a:schemeClr val="accent6"/>
          </a:lnRef>
          <a:fillRef idx="0">
            <a:schemeClr val="accent6"/>
          </a:fillRef>
          <a:effectRef idx="1">
            <a:schemeClr val="accent6"/>
          </a:effectRef>
          <a:fontRef idx="minor">
            <a:schemeClr val="tx1"/>
          </a:fontRef>
        </p:style>
      </p:cxnSp>
      <p:cxnSp>
        <p:nvCxnSpPr>
          <p:cNvPr id="13" name="12 Conector curvado"/>
          <p:cNvCxnSpPr>
            <a:cxnSpLocks/>
          </p:cNvCxnSpPr>
          <p:nvPr/>
        </p:nvCxnSpPr>
        <p:spPr>
          <a:xfrm rot="16200000" flipH="1">
            <a:off x="4121678" y="2495623"/>
            <a:ext cx="1317144" cy="5200123"/>
          </a:xfrm>
          <a:prstGeom prst="curvedConnector2">
            <a:avLst/>
          </a:prstGeom>
          <a:ln>
            <a:solidFill>
              <a:srgbClr val="39A900"/>
            </a:solidFill>
            <a:tailEnd type="arrow"/>
          </a:ln>
        </p:spPr>
        <p:style>
          <a:lnRef idx="2">
            <a:schemeClr val="accent6"/>
          </a:lnRef>
          <a:fillRef idx="0">
            <a:schemeClr val="accent6"/>
          </a:fillRef>
          <a:effectRef idx="1">
            <a:schemeClr val="accent6"/>
          </a:effectRef>
          <a:fontRef idx="minor">
            <a:schemeClr val="tx1"/>
          </a:fontRef>
        </p:style>
      </p:cxnSp>
      <p:cxnSp>
        <p:nvCxnSpPr>
          <p:cNvPr id="14" name="13 Conector curvado"/>
          <p:cNvCxnSpPr>
            <a:stCxn id="11" idx="2"/>
          </p:cNvCxnSpPr>
          <p:nvPr/>
        </p:nvCxnSpPr>
        <p:spPr>
          <a:xfrm rot="16200000" flipH="1">
            <a:off x="3741801" y="2806804"/>
            <a:ext cx="428636" cy="938610"/>
          </a:xfrm>
          <a:prstGeom prst="curvedConnector2">
            <a:avLst/>
          </a:prstGeom>
          <a:ln>
            <a:solidFill>
              <a:srgbClr val="39A900"/>
            </a:solidFill>
            <a:tailEnd type="arrow"/>
          </a:ln>
        </p:spPr>
        <p:style>
          <a:lnRef idx="2">
            <a:schemeClr val="accent6"/>
          </a:lnRef>
          <a:fillRef idx="0">
            <a:schemeClr val="accent6"/>
          </a:fillRef>
          <a:effectRef idx="1">
            <a:schemeClr val="accent6"/>
          </a:effectRef>
          <a:fontRef idx="minor">
            <a:schemeClr val="tx1"/>
          </a:fontRef>
        </p:style>
      </p:cxnSp>
      <p:sp>
        <p:nvSpPr>
          <p:cNvPr id="15" name="14 Flecha izquierda">
            <a:hlinkClick r:id="rId4" action="ppaction://hlinksldjump"/>
          </p:cNvPr>
          <p:cNvSpPr/>
          <p:nvPr/>
        </p:nvSpPr>
        <p:spPr>
          <a:xfrm rot="5400000">
            <a:off x="4355975" y="6309319"/>
            <a:ext cx="432050" cy="432048"/>
          </a:xfrm>
          <a:prstGeom prst="leftArrow">
            <a:avLst>
              <a:gd name="adj1" fmla="val 36491"/>
              <a:gd name="adj2" fmla="val 50000"/>
            </a:avLst>
          </a:prstGeom>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
        <p:nvSpPr>
          <p:cNvPr id="16" name="15 Flecha izquierda">
            <a:hlinkClick r:id="rId9" action="ppaction://hlinksldjump"/>
          </p:cNvPr>
          <p:cNvSpPr/>
          <p:nvPr/>
        </p:nvSpPr>
        <p:spPr>
          <a:xfrm rot="10800000">
            <a:off x="8158814" y="6309319"/>
            <a:ext cx="747251" cy="432048"/>
          </a:xfrm>
          <a:prstGeom prst="leftArrow">
            <a:avLst>
              <a:gd name="adj1" fmla="val 36491"/>
              <a:gd name="adj2" fmla="val 63509"/>
            </a:avLst>
          </a:prstGeom>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
        <p:nvSpPr>
          <p:cNvPr id="17" name="16 Flecha izquierda">
            <a:hlinkClick r:id="rId10" action="ppaction://hlinksldjump"/>
          </p:cNvPr>
          <p:cNvSpPr/>
          <p:nvPr/>
        </p:nvSpPr>
        <p:spPr>
          <a:xfrm rot="10800000" flipH="1">
            <a:off x="165925" y="6309319"/>
            <a:ext cx="747252" cy="432048"/>
          </a:xfrm>
          <a:prstGeom prst="leftArrow">
            <a:avLst>
              <a:gd name="adj1" fmla="val 36491"/>
              <a:gd name="adj2" fmla="val 63509"/>
            </a:avLst>
          </a:prstGeom>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406948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64CF033-0B04-A9B1-E59E-81950228B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26D02487-F7D8-705C-CC38-9116E8F86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7" name="7 Flecha izquierda">
            <a:hlinkClick r:id="rId4" action="ppaction://hlinksldjump"/>
            <a:extLst>
              <a:ext uri="{FF2B5EF4-FFF2-40B4-BE49-F238E27FC236}">
                <a16:creationId xmlns:a16="http://schemas.microsoft.com/office/drawing/2014/main" id="{C360E858-D296-9E13-FC12-AC68F07E2E30}"/>
              </a:ext>
            </a:extLst>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9 Flecha izquierda">
            <a:hlinkClick r:id="rId5" action="ppaction://hlinksldjump"/>
            <a:extLst>
              <a:ext uri="{FF2B5EF4-FFF2-40B4-BE49-F238E27FC236}">
                <a16:creationId xmlns:a16="http://schemas.microsoft.com/office/drawing/2014/main" id="{7F9CECA1-076D-2E45-D1DF-671B8E21EF3C}"/>
              </a:ext>
            </a:extLst>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4" name="1 Título"/>
          <p:cNvSpPr txBox="1">
            <a:spLocks/>
          </p:cNvSpPr>
          <p:nvPr/>
        </p:nvSpPr>
        <p:spPr>
          <a:xfrm>
            <a:off x="-129208" y="499621"/>
            <a:ext cx="4701208" cy="57606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a:ln w="1905"/>
                <a:solidFill>
                  <a:schemeClr val="bg1"/>
                </a:solidFill>
                <a:effectLst>
                  <a:innerShdw blurRad="69850" dist="43180" dir="5400000">
                    <a:srgbClr val="000000">
                      <a:alpha val="65000"/>
                    </a:srgbClr>
                  </a:innerShdw>
                </a:effectLst>
                <a:latin typeface="Microsoft Sans Serif" pitchFamily="34" charset="0"/>
                <a:ea typeface="+mn-ea"/>
                <a:cs typeface="Microsoft Sans Serif" pitchFamily="34" charset="0"/>
              </a:rPr>
              <a:t>OBSERVACIONES</a:t>
            </a:r>
          </a:p>
        </p:txBody>
      </p:sp>
      <p:sp>
        <p:nvSpPr>
          <p:cNvPr id="5" name="2 Marcador de contenido"/>
          <p:cNvSpPr txBox="1">
            <a:spLocks/>
          </p:cNvSpPr>
          <p:nvPr/>
        </p:nvSpPr>
        <p:spPr>
          <a:xfrm>
            <a:off x="457200" y="1540489"/>
            <a:ext cx="8229600"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CO" sz="1600" dirty="0">
              <a:solidFill>
                <a:schemeClr val="tx1">
                  <a:lumMod val="50000"/>
                  <a:lumOff val="50000"/>
                </a:schemeClr>
              </a:solidFill>
            </a:endParaRPr>
          </a:p>
          <a:p>
            <a:pPr marL="0" indent="0">
              <a:buNone/>
            </a:pPr>
            <a:r>
              <a:rPr lang="es-CO" sz="1600" dirty="0">
                <a:solidFill>
                  <a:schemeClr val="tx1">
                    <a:lumMod val="50000"/>
                    <a:lumOff val="50000"/>
                  </a:schemeClr>
                </a:solidFill>
              </a:rPr>
              <a:t>Al cerrarse el navegador por accidente, abrir de nuevo el navegador, si estaba en el proceso de pruebas OFFLINE ingresar a el siguiente link: </a:t>
            </a:r>
            <a:r>
              <a:rPr lang="es-CO" sz="1600" dirty="0">
                <a:solidFill>
                  <a:srgbClr val="002060"/>
                </a:solidFill>
                <a:hlinkClick r:id="rId6">
                  <a:extLst>
                    <a:ext uri="{A12FA001-AC4F-418D-AE19-62706E023703}">
                      <ahyp:hlinkClr xmlns:ahyp="http://schemas.microsoft.com/office/drawing/2018/hyperlinkcolor" val="tx"/>
                    </a:ext>
                  </a:extLst>
                </a:hlinkClick>
              </a:rPr>
              <a:t>http://</a:t>
            </a:r>
            <a:r>
              <a:rPr lang="es-CO" sz="1600" dirty="0" err="1">
                <a:solidFill>
                  <a:srgbClr val="002060"/>
                </a:solidFill>
                <a:hlinkClick r:id="rId6">
                  <a:extLst>
                    <a:ext uri="{A12FA001-AC4F-418D-AE19-62706E023703}">
                      <ahyp:hlinkClr xmlns:ahyp="http://schemas.microsoft.com/office/drawing/2018/hyperlinkcolor" val="tx"/>
                    </a:ext>
                  </a:extLst>
                </a:hlinkClick>
              </a:rPr>
              <a:t>localhost:8080</a:t>
            </a:r>
            <a:r>
              <a:rPr lang="es-CO" sz="1600" dirty="0">
                <a:solidFill>
                  <a:srgbClr val="002060"/>
                </a:solidFill>
                <a:hlinkClick r:id="rId6">
                  <a:extLst>
                    <a:ext uri="{A12FA001-AC4F-418D-AE19-62706E023703}">
                      <ahyp:hlinkClr xmlns:ahyp="http://schemas.microsoft.com/office/drawing/2018/hyperlinkcolor" val="tx"/>
                    </a:ext>
                  </a:extLst>
                </a:hlinkClick>
              </a:rPr>
              <a:t>/</a:t>
            </a:r>
            <a:r>
              <a:rPr lang="es-CO" sz="1600" dirty="0" err="1">
                <a:solidFill>
                  <a:srgbClr val="002060"/>
                </a:solidFill>
                <a:hlinkClick r:id="rId6">
                  <a:extLst>
                    <a:ext uri="{A12FA001-AC4F-418D-AE19-62706E023703}">
                      <ahyp:hlinkClr xmlns:ahyp="http://schemas.microsoft.com/office/drawing/2018/hyperlinkcolor" val="tx"/>
                    </a:ext>
                  </a:extLst>
                </a:hlinkClick>
              </a:rPr>
              <a:t>evaluacion</a:t>
            </a:r>
            <a:r>
              <a:rPr lang="es-CO" sz="1600" dirty="0">
                <a:solidFill>
                  <a:srgbClr val="002060"/>
                </a:solidFill>
                <a:hlinkClick r:id="rId6">
                  <a:extLst>
                    <a:ext uri="{A12FA001-AC4F-418D-AE19-62706E023703}">
                      <ahyp:hlinkClr xmlns:ahyp="http://schemas.microsoft.com/office/drawing/2018/hyperlinkcolor" val="tx"/>
                    </a:ext>
                  </a:extLst>
                </a:hlinkClick>
              </a:rPr>
              <a:t>-offline-web/</a:t>
            </a:r>
            <a:endParaRPr lang="es-CO" sz="1600" dirty="0">
              <a:solidFill>
                <a:srgbClr val="002060"/>
              </a:solidFill>
            </a:endParaRPr>
          </a:p>
        </p:txBody>
      </p:sp>
      <p:sp>
        <p:nvSpPr>
          <p:cNvPr id="6" name="5 Flecha izquierda">
            <a:hlinkClick r:id="rId4" action="ppaction://hlinksldjump"/>
          </p:cNvPr>
          <p:cNvSpPr/>
          <p:nvPr/>
        </p:nvSpPr>
        <p:spPr>
          <a:xfrm rot="5400000">
            <a:off x="5940151" y="2502806"/>
            <a:ext cx="432050" cy="432048"/>
          </a:xfrm>
          <a:prstGeom prst="leftArrow">
            <a:avLst>
              <a:gd name="adj1" fmla="val 36491"/>
              <a:gd name="adj2" fmla="val 50000"/>
            </a:avLst>
          </a:prstGeom>
          <a:gradFill>
            <a:gsLst>
              <a:gs pos="0">
                <a:srgbClr val="39A900"/>
              </a:gs>
              <a:gs pos="35000">
                <a:schemeClr val="bg1"/>
              </a:gs>
              <a:gs pos="100000">
                <a:srgbClr val="39A900"/>
              </a:gs>
            </a:gsLst>
          </a:gradFill>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96343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222EF7E0-21E5-9C90-6E24-8A265BA01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8754"/>
          <a:stretch/>
        </p:blipFill>
        <p:spPr bwMode="auto">
          <a:xfrm>
            <a:off x="683568" y="1268760"/>
            <a:ext cx="7908514" cy="34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28193" y="4866006"/>
            <a:ext cx="3923928" cy="1015663"/>
          </a:xfrm>
          <a:prstGeom prst="rect">
            <a:avLst/>
          </a:prstGeom>
          <a:noFill/>
        </p:spPr>
        <p:txBody>
          <a:bodyPr wrap="square" rtlCol="0">
            <a:spAutoFit/>
          </a:bodyPr>
          <a:lstStyle/>
          <a:p>
            <a:r>
              <a:rPr lang="es-CO" sz="2000" dirty="0">
                <a:solidFill>
                  <a:schemeClr val="tx1">
                    <a:lumMod val="50000"/>
                    <a:lumOff val="50000"/>
                  </a:schemeClr>
                </a:solidFill>
              </a:rPr>
              <a:t>Ingresar a la pagina de SOFIA PLUS </a:t>
            </a:r>
            <a:r>
              <a:rPr lang="es-ES" sz="2000" dirty="0">
                <a:solidFill>
                  <a:srgbClr val="002060"/>
                </a:solidFill>
                <a:hlinkClick r:id="rId4">
                  <a:extLst>
                    <a:ext uri="{A12FA001-AC4F-418D-AE19-62706E023703}">
                      <ahyp:hlinkClr xmlns:ahyp="http://schemas.microsoft.com/office/drawing/2018/hyperlinkcolor" val="tx"/>
                    </a:ext>
                  </a:extLst>
                </a:hlinkClick>
              </a:rPr>
              <a:t>https://senasofiaplus.edu.co</a:t>
            </a:r>
            <a:r>
              <a:rPr lang="es-CO" sz="2000" dirty="0">
                <a:solidFill>
                  <a:srgbClr val="002060"/>
                </a:solidFill>
              </a:rPr>
              <a:t> </a:t>
            </a:r>
          </a:p>
          <a:p>
            <a:r>
              <a:rPr lang="es-CO" sz="2000" dirty="0">
                <a:solidFill>
                  <a:schemeClr val="tx1">
                    <a:lumMod val="50000"/>
                    <a:lumOff val="50000"/>
                  </a:schemeClr>
                </a:solidFill>
              </a:rPr>
              <a:t>y hacer clic en el botón “</a:t>
            </a:r>
            <a:r>
              <a:rPr lang="es-CO" sz="2000" b="1" dirty="0">
                <a:solidFill>
                  <a:schemeClr val="tx1">
                    <a:lumMod val="50000"/>
                    <a:lumOff val="50000"/>
                  </a:schemeClr>
                </a:solidFill>
              </a:rPr>
              <a:t>Ingresar</a:t>
            </a:r>
            <a:r>
              <a:rPr lang="es-CO" sz="2000" dirty="0">
                <a:solidFill>
                  <a:schemeClr val="tx1">
                    <a:lumMod val="50000"/>
                    <a:lumOff val="50000"/>
                  </a:schemeClr>
                </a:solidFill>
              </a:rPr>
              <a:t>”.</a:t>
            </a:r>
          </a:p>
        </p:txBody>
      </p:sp>
      <p:sp>
        <p:nvSpPr>
          <p:cNvPr id="6" name="5 CuadroTexto"/>
          <p:cNvSpPr txBox="1"/>
          <p:nvPr/>
        </p:nvSpPr>
        <p:spPr>
          <a:xfrm>
            <a:off x="235914" y="267545"/>
            <a:ext cx="2807247"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#1</a:t>
            </a:r>
          </a:p>
        </p:txBody>
      </p:sp>
      <p:sp>
        <p:nvSpPr>
          <p:cNvPr id="7" name="6 Flecha izquierda">
            <a:hlinkClick r:id="rId5" action="ppaction://hlinksldjump"/>
          </p:cNvPr>
          <p:cNvSpPr/>
          <p:nvPr/>
        </p:nvSpPr>
        <p:spPr>
          <a:xfrm rot="5400000">
            <a:off x="4450345" y="1"/>
            <a:ext cx="243307" cy="243306"/>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7 Flecha izquierda">
            <a:hlinkClick r:id="rId6" action="ppaction://hlinksldjump"/>
          </p:cNvPr>
          <p:cNvSpPr/>
          <p:nvPr/>
        </p:nvSpPr>
        <p:spPr>
          <a:xfrm rot="10800000">
            <a:off x="8661262"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7 Abrir llave"/>
          <p:cNvSpPr/>
          <p:nvPr/>
        </p:nvSpPr>
        <p:spPr>
          <a:xfrm>
            <a:off x="3088616" y="3716161"/>
            <a:ext cx="432048" cy="340050"/>
          </a:xfrm>
          <a:prstGeom prst="leftBrace">
            <a:avLst/>
          </a:prstGeom>
          <a:ln>
            <a:solidFill>
              <a:srgbClr val="39A9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CO" dirty="0"/>
          </a:p>
        </p:txBody>
      </p:sp>
      <p:sp>
        <p:nvSpPr>
          <p:cNvPr id="10" name="8 CuadroTexto"/>
          <p:cNvSpPr txBox="1"/>
          <p:nvPr/>
        </p:nvSpPr>
        <p:spPr>
          <a:xfrm>
            <a:off x="1728192" y="3573016"/>
            <a:ext cx="1390115" cy="646331"/>
          </a:xfrm>
          <a:prstGeom prst="rect">
            <a:avLst/>
          </a:prstGeom>
          <a:noFill/>
        </p:spPr>
        <p:txBody>
          <a:bodyPr wrap="square" rtlCol="0">
            <a:spAutoFit/>
          </a:bodyPr>
          <a:lstStyle/>
          <a:p>
            <a:pPr algn="ctr"/>
            <a:r>
              <a:rPr lang="en-US" b="1" dirty="0" err="1">
                <a:solidFill>
                  <a:srgbClr val="002060"/>
                </a:solidFill>
                <a:effectLst>
                  <a:outerShdw blurRad="38100" dist="38100" dir="2700000" algn="tl">
                    <a:srgbClr val="000000">
                      <a:alpha val="43137"/>
                    </a:srgbClr>
                  </a:outerShdw>
                </a:effectLst>
              </a:rPr>
              <a:t>Datos</a:t>
            </a:r>
            <a:r>
              <a:rPr lang="en-US" b="1" dirty="0">
                <a:solidFill>
                  <a:srgbClr val="002060"/>
                </a:solidFill>
                <a:effectLst>
                  <a:outerShdw blurRad="38100" dist="38100" dir="2700000" algn="tl">
                    <a:srgbClr val="000000">
                      <a:alpha val="43137"/>
                    </a:srgbClr>
                  </a:outerShdw>
                </a:effectLst>
              </a:rPr>
              <a:t> del </a:t>
            </a:r>
          </a:p>
          <a:p>
            <a:pPr algn="ctr"/>
            <a:r>
              <a:rPr lang="en-US" b="1" dirty="0" err="1">
                <a:solidFill>
                  <a:srgbClr val="002060"/>
                </a:solidFill>
                <a:effectLst>
                  <a:outerShdw blurRad="38100" dist="38100" dir="2700000" algn="tl">
                    <a:srgbClr val="000000">
                      <a:alpha val="43137"/>
                    </a:srgbClr>
                  </a:outerShdw>
                </a:effectLst>
              </a:rPr>
              <a:t>Encargado</a:t>
            </a:r>
            <a:endParaRPr lang="es-CO" b="1" dirty="0">
              <a:solidFill>
                <a:srgbClr val="002060"/>
              </a:solidFill>
              <a:effectLst>
                <a:outerShdw blurRad="38100" dist="38100" dir="2700000" algn="tl">
                  <a:srgbClr val="000000">
                    <a:alpha val="43137"/>
                  </a:srgbClr>
                </a:outerShdw>
              </a:effectLst>
            </a:endParaRPr>
          </a:p>
        </p:txBody>
      </p:sp>
      <p:pic>
        <p:nvPicPr>
          <p:cNvPr id="20" name="Imagen 19">
            <a:extLst>
              <a:ext uri="{FF2B5EF4-FFF2-40B4-BE49-F238E27FC236}">
                <a16:creationId xmlns:a16="http://schemas.microsoft.com/office/drawing/2014/main" id="{BFBD8C4F-69CA-EF04-C47C-ADCE975F2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28" y="5905601"/>
            <a:ext cx="9505056" cy="1051791"/>
          </a:xfrm>
          <a:prstGeom prst="rect">
            <a:avLst/>
          </a:prstGeom>
        </p:spPr>
      </p:pic>
    </p:spTree>
    <p:extLst>
      <p:ext uri="{BB962C8B-B14F-4D97-AF65-F5344CB8AC3E}">
        <p14:creationId xmlns:p14="http://schemas.microsoft.com/office/powerpoint/2010/main" val="355356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C23767-2D19-9FAF-00F4-CEC5D910A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6" name="Imagen 5">
            <a:extLst>
              <a:ext uri="{FF2B5EF4-FFF2-40B4-BE49-F238E27FC236}">
                <a16:creationId xmlns:a16="http://schemas.microsoft.com/office/drawing/2014/main" id="{4A0D478B-9D0F-7C8C-604A-F8A43CC41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5" name="4 CuadroTexto"/>
          <p:cNvSpPr txBox="1"/>
          <p:nvPr/>
        </p:nvSpPr>
        <p:spPr>
          <a:xfrm>
            <a:off x="-321251" y="175294"/>
            <a:ext cx="4694838" cy="1077218"/>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Ingreso a la opción </a:t>
            </a:r>
          </a:p>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de OFFLINE</a:t>
            </a:r>
          </a:p>
        </p:txBody>
      </p:sp>
      <p:grpSp>
        <p:nvGrpSpPr>
          <p:cNvPr id="3" name="2 Grupo"/>
          <p:cNvGrpSpPr/>
          <p:nvPr/>
        </p:nvGrpSpPr>
        <p:grpSpPr>
          <a:xfrm>
            <a:off x="590381" y="2639172"/>
            <a:ext cx="7963238" cy="1911117"/>
            <a:chOff x="569201" y="4077072"/>
            <a:chExt cx="7963238" cy="1911117"/>
          </a:xfrm>
        </p:grpSpPr>
        <p:sp>
          <p:nvSpPr>
            <p:cNvPr id="8" name="7 CuadroTexto"/>
            <p:cNvSpPr txBox="1"/>
            <p:nvPr/>
          </p:nvSpPr>
          <p:spPr>
            <a:xfrm>
              <a:off x="3707904" y="5157192"/>
              <a:ext cx="4824535" cy="830997"/>
            </a:xfrm>
            <a:prstGeom prst="rect">
              <a:avLst/>
            </a:prstGeom>
            <a:noFill/>
          </p:spPr>
          <p:txBody>
            <a:bodyPr wrap="square" rtlCol="0">
              <a:spAutoFit/>
            </a:bodyPr>
            <a:lstStyle/>
            <a:p>
              <a:r>
                <a:rPr lang="es-CO" sz="1600" dirty="0">
                  <a:solidFill>
                    <a:schemeClr val="tx1">
                      <a:lumMod val="50000"/>
                      <a:lumOff val="50000"/>
                    </a:schemeClr>
                  </a:solidFill>
                </a:rPr>
                <a:t>Ingresar con el rol Gestor de pruebas Offline al paquete Administración del sistema  y hacer clic en la opción “Generar pruebas”.</a:t>
              </a:r>
              <a:endParaRPr lang="es-CO" sz="1600" b="1" dirty="0">
                <a:solidFill>
                  <a:schemeClr val="tx1">
                    <a:lumMod val="50000"/>
                    <a:lumOff val="50000"/>
                  </a:schemeClr>
                </a:solidFill>
              </a:endParaRPr>
            </a:p>
          </p:txBody>
        </p:sp>
        <p:grpSp>
          <p:nvGrpSpPr>
            <p:cNvPr id="2" name="1 Grupo"/>
            <p:cNvGrpSpPr/>
            <p:nvPr/>
          </p:nvGrpSpPr>
          <p:grpSpPr>
            <a:xfrm>
              <a:off x="569201" y="4077072"/>
              <a:ext cx="2922679" cy="1080120"/>
              <a:chOff x="569201" y="4077072"/>
              <a:chExt cx="2922679" cy="1080120"/>
            </a:xfrm>
          </p:grpSpPr>
          <p:pic>
            <p:nvPicPr>
              <p:cNvPr id="7" name="Picture 2" descr="C:\Users\clgarcia\Desktop\Pruebas OFFLINE\4.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201" y="4077072"/>
                <a:ext cx="2922679" cy="10801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1190477" y="4275512"/>
                <a:ext cx="1917054" cy="174276"/>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13 Conector angular"/>
              <p:cNvCxnSpPr>
                <a:stCxn id="13" idx="3"/>
                <a:endCxn id="15" idx="3"/>
              </p:cNvCxnSpPr>
              <p:nvPr/>
            </p:nvCxnSpPr>
            <p:spPr>
              <a:xfrm>
                <a:off x="3107531" y="4362650"/>
                <a:ext cx="12700" cy="305617"/>
              </a:xfrm>
              <a:prstGeom prst="bentConnector3">
                <a:avLst>
                  <a:gd name="adj1" fmla="val 1800000"/>
                </a:avLst>
              </a:prstGeom>
              <a:ln w="28575">
                <a:solidFill>
                  <a:srgbClr val="39A900"/>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190477" y="4581129"/>
                <a:ext cx="1917054" cy="174276"/>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cxnSp>
          <p:nvCxnSpPr>
            <p:cNvPr id="16" name="15 Conector curvado"/>
            <p:cNvCxnSpPr>
              <a:stCxn id="8" idx="0"/>
            </p:cNvCxnSpPr>
            <p:nvPr/>
          </p:nvCxnSpPr>
          <p:spPr>
            <a:xfrm rot="16200000" flipV="1">
              <a:off x="4413153" y="3450173"/>
              <a:ext cx="641732" cy="2772306"/>
            </a:xfrm>
            <a:prstGeom prst="curvedConnector2">
              <a:avLst/>
            </a:prstGeom>
            <a:ln>
              <a:solidFill>
                <a:srgbClr val="39A900"/>
              </a:solidFill>
              <a:tailEnd type="arrow"/>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3">
              <a:schemeClr val="accent6"/>
            </a:lnRef>
            <a:fillRef idx="0">
              <a:schemeClr val="accent6"/>
            </a:fillRef>
            <a:effectRef idx="2">
              <a:schemeClr val="accent6"/>
            </a:effectRef>
            <a:fontRef idx="minor">
              <a:schemeClr val="tx1"/>
            </a:fontRef>
          </p:style>
        </p:cxnSp>
      </p:grpSp>
      <p:sp>
        <p:nvSpPr>
          <p:cNvPr id="17" name="16 Flecha izquierda">
            <a:hlinkClick r:id="rId5" action="ppaction://hlinksldjump"/>
          </p:cNvPr>
          <p:cNvSpPr/>
          <p:nvPr/>
        </p:nvSpPr>
        <p:spPr>
          <a:xfrm rot="5400000">
            <a:off x="4427984" y="0"/>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8" name="17 Flecha izquierda">
            <a:hlinkClick r:id="rId6" action="ppaction://hlinksldjump"/>
          </p:cNvPr>
          <p:cNvSpPr/>
          <p:nvPr/>
        </p:nvSpPr>
        <p:spPr>
          <a:xfrm rot="10800000">
            <a:off x="8647680" y="-1"/>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9" name="18 Flecha izquierda">
            <a:hlinkClick r:id="rId7" action="ppaction://hlinksldjump"/>
          </p:cNvPr>
          <p:cNvSpPr/>
          <p:nvPr/>
        </p:nvSpPr>
        <p:spPr>
          <a:xfrm rot="10800000" flipH="1">
            <a:off x="251520" y="0"/>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2125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2150BF-E419-742E-63DC-4185EEC66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DDBFB3E0-901D-550D-0B44-141016040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4" name="3 CuadroTexto"/>
          <p:cNvSpPr txBox="1"/>
          <p:nvPr/>
        </p:nvSpPr>
        <p:spPr>
          <a:xfrm>
            <a:off x="568450" y="246837"/>
            <a:ext cx="2771801"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#2</a:t>
            </a:r>
          </a:p>
        </p:txBody>
      </p:sp>
      <p:sp>
        <p:nvSpPr>
          <p:cNvPr id="5" name="4 Rectángulo"/>
          <p:cNvSpPr/>
          <p:nvPr/>
        </p:nvSpPr>
        <p:spPr>
          <a:xfrm>
            <a:off x="594891" y="3490669"/>
            <a:ext cx="720080"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546696" y="3615064"/>
            <a:ext cx="760611"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241126" y="4194664"/>
            <a:ext cx="7383184" cy="1815882"/>
          </a:xfrm>
          <a:prstGeom prst="rect">
            <a:avLst/>
          </a:prstGeom>
          <a:noFill/>
        </p:spPr>
        <p:txBody>
          <a:bodyPr wrap="square" rtlCol="0">
            <a:spAutoFit/>
          </a:bodyPr>
          <a:lstStyle/>
          <a:p>
            <a:pPr algn="just"/>
            <a:r>
              <a:rPr lang="es-CO" sz="1600" dirty="0">
                <a:solidFill>
                  <a:schemeClr val="tx1">
                    <a:lumMod val="50000"/>
                    <a:lumOff val="50000"/>
                  </a:schemeClr>
                </a:solidFill>
              </a:rPr>
              <a:t>En la opción </a:t>
            </a:r>
            <a:r>
              <a:rPr lang="es-CO" sz="1600" b="1" dirty="0">
                <a:solidFill>
                  <a:schemeClr val="tx1">
                    <a:lumMod val="50000"/>
                    <a:lumOff val="50000"/>
                  </a:schemeClr>
                </a:solidFill>
              </a:rPr>
              <a:t>“Generar Pruebas” </a:t>
            </a:r>
            <a:r>
              <a:rPr lang="es-CO" sz="1600" dirty="0">
                <a:solidFill>
                  <a:schemeClr val="tx1">
                    <a:lumMod val="50000"/>
                    <a:lumOff val="50000"/>
                  </a:schemeClr>
                </a:solidFill>
              </a:rPr>
              <a:t>aparece el listado de las fichas que fueron validadas correctamente por el </a:t>
            </a:r>
            <a:r>
              <a:rPr lang="es-CO" sz="1600" b="1" dirty="0">
                <a:solidFill>
                  <a:schemeClr val="tx1">
                    <a:lumMod val="50000"/>
                    <a:lumOff val="50000"/>
                  </a:schemeClr>
                </a:solidFill>
              </a:rPr>
              <a:t>“Encargado de la Administración Educativa”, </a:t>
            </a:r>
            <a:r>
              <a:rPr lang="es-CO" sz="1600" dirty="0">
                <a:solidFill>
                  <a:schemeClr val="tx1">
                    <a:lumMod val="50000"/>
                    <a:lumOff val="50000"/>
                  </a:schemeClr>
                </a:solidFill>
              </a:rPr>
              <a:t>para el ejemplo se encuentra el programa </a:t>
            </a:r>
            <a:r>
              <a:rPr lang="es-CO" sz="1600" b="1" dirty="0">
                <a:solidFill>
                  <a:schemeClr val="tx1">
                    <a:lumMod val="50000"/>
                    <a:lumOff val="50000"/>
                  </a:schemeClr>
                </a:solidFill>
              </a:rPr>
              <a:t>“Auxiliar-Finanzas ADMON”.</a:t>
            </a:r>
          </a:p>
          <a:p>
            <a:pPr algn="just"/>
            <a:endParaRPr lang="es-CO" sz="1600" dirty="0">
              <a:solidFill>
                <a:schemeClr val="tx1">
                  <a:lumMod val="50000"/>
                  <a:lumOff val="50000"/>
                </a:schemeClr>
              </a:solidFill>
            </a:endParaRPr>
          </a:p>
          <a:p>
            <a:pPr algn="just"/>
            <a:r>
              <a:rPr lang="es-CO" sz="1600" dirty="0">
                <a:solidFill>
                  <a:schemeClr val="tx1">
                    <a:lumMod val="50000"/>
                    <a:lumOff val="50000"/>
                  </a:schemeClr>
                </a:solidFill>
              </a:rPr>
              <a:t>Para descargar la prueba haga clic en el botón </a:t>
            </a:r>
            <a:r>
              <a:rPr lang="es-CO" sz="1600" b="1" dirty="0">
                <a:solidFill>
                  <a:schemeClr val="tx1">
                    <a:lumMod val="50000"/>
                    <a:lumOff val="50000"/>
                  </a:schemeClr>
                </a:solidFill>
              </a:rPr>
              <a:t>“Generar Pruebas” </a:t>
            </a:r>
            <a:r>
              <a:rPr lang="es-CO" sz="1600" dirty="0">
                <a:solidFill>
                  <a:schemeClr val="tx1">
                    <a:lumMod val="50000"/>
                    <a:lumOff val="50000"/>
                  </a:schemeClr>
                </a:solidFill>
              </a:rPr>
              <a:t>el cual descargará el archivo con la prueba. Tenga en cuenta que este archivo es el que debe ser cargado en el sistema de pruebas OFFLINE.</a:t>
            </a:r>
            <a:endParaRPr lang="es-CO" sz="1600" b="1" dirty="0">
              <a:solidFill>
                <a:schemeClr val="tx1">
                  <a:lumMod val="50000"/>
                  <a:lumOff val="50000"/>
                </a:schemeClr>
              </a:solidFill>
            </a:endParaRPr>
          </a:p>
        </p:txBody>
      </p:sp>
      <p:pic>
        <p:nvPicPr>
          <p:cNvPr id="8" name="Picture 2" descr="C:\Users\clgarcia\Desktop\Pruebas OFFLINE\icono_prueb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8148" y="4510991"/>
            <a:ext cx="720080" cy="842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8 Grupo"/>
          <p:cNvGrpSpPr/>
          <p:nvPr/>
        </p:nvGrpSpPr>
        <p:grpSpPr>
          <a:xfrm>
            <a:off x="395536" y="1349479"/>
            <a:ext cx="8358046" cy="2664296"/>
            <a:chOff x="395536" y="1556792"/>
            <a:chExt cx="8358046" cy="2664296"/>
          </a:xfrm>
        </p:grpSpPr>
        <p:pic>
          <p:nvPicPr>
            <p:cNvPr id="10" name="Picture 3" descr="C:\Users\clgarcia\Desktop\Pruebas OFFLINE\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556792"/>
              <a:ext cx="8358046" cy="266429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97503" y="2742017"/>
              <a:ext cx="733426" cy="128588"/>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2260798" y="3988494"/>
              <a:ext cx="877888" cy="159544"/>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3" name="12 Flecha izquierda">
            <a:hlinkClick r:id="rId6" action="ppaction://hlinksldjump"/>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4" name="13 Flecha izquierda">
            <a:hlinkClick r:id="rId7" action="ppaction://hlinksldjump"/>
          </p:cNvPr>
          <p:cNvSpPr/>
          <p:nvPr/>
        </p:nvSpPr>
        <p:spPr>
          <a:xfrm rot="10800000">
            <a:off x="8661264"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5" name="14 Flecha izquierda">
            <a:hlinkClick r:id="rId8" action="ppaction://hlinksldjump"/>
          </p:cNvPr>
          <p:cNvSpPr/>
          <p:nvPr/>
        </p:nvSpPr>
        <p:spPr>
          <a:xfrm rot="10800000" flipH="1">
            <a:off x="244947"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0397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7A952B-A698-62C9-81A6-321C3C23F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D2B59B85-77CC-0AB7-B23D-F8D36EB03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pic>
        <p:nvPicPr>
          <p:cNvPr id="4" name="Picture 3" descr="C:\Users\clgarcia\Desktop\Pruebas OFFLINE\5.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49" t="67" r="207" b="189"/>
          <a:stretch/>
        </p:blipFill>
        <p:spPr bwMode="auto">
          <a:xfrm>
            <a:off x="514758" y="1916832"/>
            <a:ext cx="8304981" cy="26574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83568" y="284814"/>
            <a:ext cx="2598575"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#3</a:t>
            </a:r>
          </a:p>
        </p:txBody>
      </p:sp>
      <p:sp>
        <p:nvSpPr>
          <p:cNvPr id="6" name="5 CuadroTexto"/>
          <p:cNvSpPr txBox="1"/>
          <p:nvPr/>
        </p:nvSpPr>
        <p:spPr>
          <a:xfrm>
            <a:off x="343000" y="1283060"/>
            <a:ext cx="8372404" cy="584775"/>
          </a:xfrm>
          <a:prstGeom prst="rect">
            <a:avLst/>
          </a:prstGeom>
          <a:noFill/>
        </p:spPr>
        <p:txBody>
          <a:bodyPr wrap="square" rtlCol="0">
            <a:spAutoFit/>
          </a:bodyPr>
          <a:lstStyle/>
          <a:p>
            <a:pPr algn="just"/>
            <a:r>
              <a:rPr lang="es-CO" sz="1600" dirty="0">
                <a:solidFill>
                  <a:schemeClr val="tx1">
                    <a:lumMod val="50000"/>
                    <a:lumOff val="50000"/>
                  </a:schemeClr>
                </a:solidFill>
              </a:rPr>
              <a:t>En la misma página en donde se generan las pruebas encontrará el instalador de la “</a:t>
            </a:r>
            <a:r>
              <a:rPr lang="es-CO" sz="1600" b="1" dirty="0">
                <a:solidFill>
                  <a:schemeClr val="tx1">
                    <a:lumMod val="50000"/>
                    <a:lumOff val="50000"/>
                  </a:schemeClr>
                </a:solidFill>
              </a:rPr>
              <a:t>prueba OFFLINE”</a:t>
            </a:r>
            <a:r>
              <a:rPr lang="es-CO" sz="1600" dirty="0">
                <a:solidFill>
                  <a:schemeClr val="tx1">
                    <a:lumMod val="50000"/>
                    <a:lumOff val="50000"/>
                  </a:schemeClr>
                </a:solidFill>
              </a:rPr>
              <a:t>, para descargarlo hacer clic en el botón circular </a:t>
            </a:r>
          </a:p>
        </p:txBody>
      </p:sp>
      <p:pic>
        <p:nvPicPr>
          <p:cNvPr id="7" name="Picture 3" descr="C:\Users\clgarcia\Desktop\Pruebas OFFLINE\5.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67027" y="1500174"/>
            <a:ext cx="169069" cy="1873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947428" y="3284984"/>
            <a:ext cx="2008948" cy="523220"/>
          </a:xfrm>
          <a:prstGeom prst="rect">
            <a:avLst/>
          </a:prstGeom>
          <a:solidFill>
            <a:schemeClr val="bg1">
              <a:lumMod val="95000"/>
            </a:schemeClr>
          </a:solidFill>
        </p:spPr>
        <p:txBody>
          <a:bodyPr wrap="none" rtlCol="0">
            <a:spAutoFit/>
          </a:bodyPr>
          <a:lstStyle/>
          <a:p>
            <a:r>
              <a:rPr lang="es-CO" sz="2800" b="1" dirty="0">
                <a:solidFill>
                  <a:srgbClr val="39A900"/>
                </a:solidFill>
                <a:effectLst>
                  <a:outerShdw blurRad="38100" dist="38100" dir="2700000" algn="tl">
                    <a:srgbClr val="000000">
                      <a:alpha val="43137"/>
                    </a:srgbClr>
                  </a:outerShdw>
                </a:effectLst>
              </a:rPr>
              <a:t>DESCARGAR</a:t>
            </a:r>
          </a:p>
        </p:txBody>
      </p:sp>
      <p:sp>
        <p:nvSpPr>
          <p:cNvPr id="9" name="8 Flecha izquierda"/>
          <p:cNvSpPr/>
          <p:nvPr/>
        </p:nvSpPr>
        <p:spPr>
          <a:xfrm>
            <a:off x="4972512" y="3406636"/>
            <a:ext cx="936104" cy="242960"/>
          </a:xfrm>
          <a:prstGeom prst="leftArrow">
            <a:avLst>
              <a:gd name="adj1" fmla="val 40199"/>
              <a:gd name="adj2" fmla="val 148990"/>
            </a:avLst>
          </a:prstGeom>
          <a:solidFill>
            <a:srgbClr val="39A9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10" name="9 CuadroTexto"/>
          <p:cNvSpPr txBox="1"/>
          <p:nvPr/>
        </p:nvSpPr>
        <p:spPr>
          <a:xfrm>
            <a:off x="343000" y="4697849"/>
            <a:ext cx="8549480" cy="1323439"/>
          </a:xfrm>
          <a:prstGeom prst="rect">
            <a:avLst/>
          </a:prstGeom>
          <a:noFill/>
        </p:spPr>
        <p:txBody>
          <a:bodyPr wrap="square" rtlCol="0">
            <a:spAutoFit/>
          </a:bodyPr>
          <a:lstStyle/>
          <a:p>
            <a:pPr algn="just"/>
            <a:r>
              <a:rPr lang="es-CO" sz="1600" dirty="0">
                <a:solidFill>
                  <a:schemeClr val="tx1">
                    <a:lumMod val="50000"/>
                    <a:lumOff val="50000"/>
                  </a:schemeClr>
                </a:solidFill>
              </a:rPr>
              <a:t>Una vez descargado el instalador descomprímala en una carpeta de fácil acceso. Cuando el instalador se descomprima por completo va a encontrar los siguientes archivos:</a:t>
            </a:r>
          </a:p>
          <a:p>
            <a:pPr algn="just"/>
            <a:r>
              <a:rPr lang="es-CO" sz="1600" b="1" dirty="0">
                <a:solidFill>
                  <a:schemeClr val="tx1">
                    <a:lumMod val="50000"/>
                    <a:lumOff val="50000"/>
                  </a:schemeClr>
                </a:solidFill>
              </a:rPr>
              <a:t>“INICIAR.bat”.</a:t>
            </a:r>
          </a:p>
          <a:p>
            <a:pPr algn="just"/>
            <a:r>
              <a:rPr lang="es-CO" sz="1600" b="1" dirty="0">
                <a:solidFill>
                  <a:schemeClr val="tx1">
                    <a:lumMod val="50000"/>
                    <a:lumOff val="50000"/>
                  </a:schemeClr>
                </a:solidFill>
              </a:rPr>
              <a:t>“DETENER.bat”</a:t>
            </a:r>
          </a:p>
          <a:p>
            <a:pPr algn="just"/>
            <a:r>
              <a:rPr lang="es-CO" sz="1600" b="1" dirty="0">
                <a:solidFill>
                  <a:schemeClr val="tx1">
                    <a:lumMod val="50000"/>
                    <a:lumOff val="50000"/>
                  </a:schemeClr>
                </a:solidFill>
              </a:rPr>
              <a:t>Haga doble clic sobre el archivo de “INICIAR.bat”</a:t>
            </a:r>
          </a:p>
        </p:txBody>
      </p:sp>
      <p:grpSp>
        <p:nvGrpSpPr>
          <p:cNvPr id="11" name="10 Grupo"/>
          <p:cNvGrpSpPr/>
          <p:nvPr/>
        </p:nvGrpSpPr>
        <p:grpSpPr>
          <a:xfrm>
            <a:off x="4981929" y="5222069"/>
            <a:ext cx="3733475" cy="943235"/>
            <a:chOff x="2926757" y="5085184"/>
            <a:chExt cx="3733475" cy="943235"/>
          </a:xfrm>
        </p:grpSpPr>
        <p:pic>
          <p:nvPicPr>
            <p:cNvPr id="12"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26757" y="5085185"/>
              <a:ext cx="736676" cy="943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793687" y="5085185"/>
              <a:ext cx="778313" cy="943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716016" y="5085184"/>
              <a:ext cx="843206" cy="943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r="-2661"/>
            <a:stretch/>
          </p:blipFill>
          <p:spPr bwMode="auto">
            <a:xfrm>
              <a:off x="5772896" y="5085185"/>
              <a:ext cx="887336" cy="943234"/>
            </a:xfrm>
            <a:prstGeom prst="roundRect">
              <a:avLst>
                <a:gd name="adj" fmla="val 8594"/>
              </a:avLst>
            </a:prstGeom>
            <a:solidFill>
              <a:srgbClr val="FFFFFF">
                <a:shade val="85000"/>
              </a:srgbClr>
            </a:solidFill>
            <a:ln w="19050">
              <a:solidFill>
                <a:srgbClr val="FF0000"/>
              </a:solidFill>
              <a:prstDash val="dashDot"/>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15 Flecha izquierda">
            <a:hlinkClick r:id="rId10" action="ppaction://hlinksldjump"/>
          </p:cNvPr>
          <p:cNvSpPr/>
          <p:nvPr/>
        </p:nvSpPr>
        <p:spPr>
          <a:xfrm rot="5400000">
            <a:off x="4427984" y="-27384"/>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7" name="16 Flecha izquierda">
            <a:hlinkClick r:id="rId11" action="ppaction://hlinksldjump"/>
          </p:cNvPr>
          <p:cNvSpPr/>
          <p:nvPr/>
        </p:nvSpPr>
        <p:spPr>
          <a:xfrm rot="10800000">
            <a:off x="8661264"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8" name="17 Flecha izquierda">
            <a:hlinkClick r:id="rId12" action="ppaction://hlinksldjump"/>
          </p:cNvPr>
          <p:cNvSpPr/>
          <p:nvPr/>
        </p:nvSpPr>
        <p:spPr>
          <a:xfrm rot="10800000" flipH="1">
            <a:off x="222744"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383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BA301A-84C2-2234-5D72-25433A7DB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161B088D-99A7-D74D-A51E-1CAE553DC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4" name="3 CuadroTexto"/>
          <p:cNvSpPr txBox="1"/>
          <p:nvPr/>
        </p:nvSpPr>
        <p:spPr>
          <a:xfrm>
            <a:off x="1088669" y="308071"/>
            <a:ext cx="2411761"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#4</a:t>
            </a:r>
          </a:p>
        </p:txBody>
      </p:sp>
      <p:sp>
        <p:nvSpPr>
          <p:cNvPr id="5" name="4 CuadroTexto"/>
          <p:cNvSpPr txBox="1"/>
          <p:nvPr/>
        </p:nvSpPr>
        <p:spPr>
          <a:xfrm>
            <a:off x="236809" y="1496357"/>
            <a:ext cx="3346413" cy="2800767"/>
          </a:xfrm>
          <a:prstGeom prst="rect">
            <a:avLst/>
          </a:prstGeom>
          <a:noFill/>
        </p:spPr>
        <p:txBody>
          <a:bodyPr wrap="square" rtlCol="0">
            <a:spAutoFit/>
          </a:bodyPr>
          <a:lstStyle/>
          <a:p>
            <a:pPr algn="just"/>
            <a:r>
              <a:rPr lang="es-CO" sz="1600" dirty="0">
                <a:solidFill>
                  <a:schemeClr val="tx1">
                    <a:lumMod val="50000"/>
                    <a:lumOff val="50000"/>
                  </a:schemeClr>
                </a:solidFill>
              </a:rPr>
              <a:t>Al ejecutar el archivo se abre la siguiente ventana.</a:t>
            </a:r>
          </a:p>
          <a:p>
            <a:pPr algn="just"/>
            <a:endParaRPr lang="es-CO" sz="1600" dirty="0">
              <a:solidFill>
                <a:schemeClr val="tx1">
                  <a:lumMod val="50000"/>
                  <a:lumOff val="50000"/>
                </a:schemeClr>
              </a:solidFill>
            </a:endParaRPr>
          </a:p>
          <a:p>
            <a:pPr algn="just"/>
            <a:r>
              <a:rPr lang="es-CO" sz="1600" dirty="0">
                <a:solidFill>
                  <a:schemeClr val="tx1">
                    <a:lumMod val="50000"/>
                    <a:lumOff val="50000"/>
                  </a:schemeClr>
                </a:solidFill>
              </a:rPr>
              <a:t>“Esta ventana se debe mantener abierta durante todo el proceso.”</a:t>
            </a:r>
          </a:p>
          <a:p>
            <a:pPr algn="ctr"/>
            <a:endParaRPr lang="es-CO" sz="1600" dirty="0">
              <a:solidFill>
                <a:schemeClr val="tx1">
                  <a:lumMod val="50000"/>
                  <a:lumOff val="50000"/>
                </a:schemeClr>
              </a:solidFill>
            </a:endParaRPr>
          </a:p>
          <a:p>
            <a:pPr algn="just"/>
            <a:r>
              <a:rPr lang="es-CO" sz="1600" dirty="0">
                <a:solidFill>
                  <a:schemeClr val="tx1">
                    <a:lumMod val="50000"/>
                    <a:lumOff val="50000"/>
                  </a:schemeClr>
                </a:solidFill>
              </a:rPr>
              <a:t>NOTA: El servicio de pruebas offline ha iniciado satisfactoriamente si al final del contenido puede ver el siguiente texto:</a:t>
            </a:r>
          </a:p>
          <a:p>
            <a:pPr algn="just"/>
            <a:r>
              <a:rPr lang="es-CO" sz="1600" b="1" u="sng" dirty="0">
                <a:solidFill>
                  <a:schemeClr val="tx1">
                    <a:lumMod val="50000"/>
                    <a:lumOff val="50000"/>
                  </a:schemeClr>
                </a:solidFill>
              </a:rPr>
              <a:t>INFO: Server </a:t>
            </a:r>
            <a:r>
              <a:rPr lang="es-CO" sz="1600" b="1" u="sng" dirty="0" err="1">
                <a:solidFill>
                  <a:schemeClr val="tx1">
                    <a:lumMod val="50000"/>
                    <a:lumOff val="50000"/>
                  </a:schemeClr>
                </a:solidFill>
              </a:rPr>
              <a:t>startup</a:t>
            </a:r>
            <a:r>
              <a:rPr lang="es-CO" sz="1600" b="1" u="sng" dirty="0">
                <a:solidFill>
                  <a:schemeClr val="tx1">
                    <a:lumMod val="50000"/>
                    <a:lumOff val="50000"/>
                  </a:schemeClr>
                </a:solidFill>
              </a:rPr>
              <a:t> in </a:t>
            </a:r>
            <a:r>
              <a:rPr lang="es-CO" sz="1600" b="1" u="sng" dirty="0" err="1">
                <a:solidFill>
                  <a:schemeClr val="tx1">
                    <a:lumMod val="50000"/>
                    <a:lumOff val="50000"/>
                  </a:schemeClr>
                </a:solidFill>
              </a:rPr>
              <a:t>xxxx</a:t>
            </a:r>
            <a:r>
              <a:rPr lang="es-CO" sz="1600" b="1" u="sng" dirty="0">
                <a:solidFill>
                  <a:schemeClr val="tx1">
                    <a:lumMod val="50000"/>
                    <a:lumOff val="50000"/>
                  </a:schemeClr>
                </a:solidFill>
              </a:rPr>
              <a:t> ms.</a:t>
            </a:r>
          </a:p>
        </p:txBody>
      </p:sp>
      <p:sp>
        <p:nvSpPr>
          <p:cNvPr id="6" name="5 Flecha derecha"/>
          <p:cNvSpPr/>
          <p:nvPr/>
        </p:nvSpPr>
        <p:spPr>
          <a:xfrm rot="2625975">
            <a:off x="4925593" y="1884254"/>
            <a:ext cx="1072866" cy="420525"/>
          </a:xfrm>
          <a:prstGeom prst="rightArrow">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7" name="6 Flecha izquierda">
            <a:hlinkClick r:id="rId4" action="ppaction://hlinksldjump"/>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7 Flecha izquierda">
            <a:hlinkClick r:id="rId5" action="ppaction://hlinksldjump"/>
          </p:cNvPr>
          <p:cNvSpPr/>
          <p:nvPr/>
        </p:nvSpPr>
        <p:spPr>
          <a:xfrm rot="10800000">
            <a:off x="8661264"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8 Flecha izquierda">
            <a:hlinkClick r:id="rId6" action="ppaction://hlinksldjump"/>
          </p:cNvPr>
          <p:cNvSpPr/>
          <p:nvPr/>
        </p:nvSpPr>
        <p:spPr>
          <a:xfrm rot="10800000" flipH="1">
            <a:off x="251520"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1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00558" y="1385506"/>
            <a:ext cx="5090279" cy="2185947"/>
          </a:xfrm>
          <a:prstGeom prst="rect">
            <a:avLst/>
          </a:prstGeom>
          <a:noFill/>
          <a:ln w="9525">
            <a:noFill/>
            <a:miter lim="800000"/>
            <a:headEnd/>
            <a:tailEnd/>
          </a:ln>
          <a:effectLst/>
        </p:spPr>
      </p:pic>
      <p:pic>
        <p:nvPicPr>
          <p:cNvPr id="11" name="Picture 3"/>
          <p:cNvPicPr>
            <a:picLocks noChangeAspect="1" noChangeArrowheads="1"/>
          </p:cNvPicPr>
          <p:nvPr/>
        </p:nvPicPr>
        <p:blipFill>
          <a:blip r:embed="rId8"/>
          <a:srcRect/>
          <a:stretch>
            <a:fillRect/>
          </a:stretch>
        </p:blipFill>
        <p:spPr bwMode="auto">
          <a:xfrm>
            <a:off x="4636059" y="3613141"/>
            <a:ext cx="3819275" cy="2337523"/>
          </a:xfrm>
          <a:prstGeom prst="rect">
            <a:avLst/>
          </a:prstGeom>
          <a:noFill/>
          <a:ln w="9525">
            <a:noFill/>
            <a:miter lim="800000"/>
            <a:headEnd/>
            <a:tailEnd/>
          </a:ln>
          <a:effectLst/>
        </p:spPr>
      </p:pic>
      <p:sp>
        <p:nvSpPr>
          <p:cNvPr id="12" name="9 CuadroTexto"/>
          <p:cNvSpPr txBox="1"/>
          <p:nvPr/>
        </p:nvSpPr>
        <p:spPr>
          <a:xfrm>
            <a:off x="251518" y="4367290"/>
            <a:ext cx="3213000" cy="1569660"/>
          </a:xfrm>
          <a:prstGeom prst="rect">
            <a:avLst/>
          </a:prstGeom>
          <a:noFill/>
        </p:spPr>
        <p:txBody>
          <a:bodyPr wrap="square" rtlCol="0">
            <a:spAutoFit/>
          </a:bodyPr>
          <a:lstStyle/>
          <a:p>
            <a:pPr algn="just"/>
            <a:r>
              <a:rPr lang="es-CO" sz="1600" b="1" dirty="0">
                <a:solidFill>
                  <a:schemeClr val="tx1">
                    <a:lumMod val="50000"/>
                    <a:lumOff val="50000"/>
                  </a:schemeClr>
                </a:solidFill>
              </a:rPr>
              <a:t>Es importante tener en cuenta que si el sistema operativo contiene el firewall activo es necesario desbloquearlo para que el sistema de pruebas offline funcione correctamente.</a:t>
            </a:r>
            <a:endParaRPr lang="es-CO" sz="1600" b="1" u="sng" dirty="0">
              <a:solidFill>
                <a:schemeClr val="tx1">
                  <a:lumMod val="50000"/>
                  <a:lumOff val="50000"/>
                </a:schemeClr>
              </a:solidFill>
            </a:endParaRPr>
          </a:p>
        </p:txBody>
      </p:sp>
      <p:sp>
        <p:nvSpPr>
          <p:cNvPr id="13" name="Rectangle 15"/>
          <p:cNvSpPr/>
          <p:nvPr/>
        </p:nvSpPr>
        <p:spPr>
          <a:xfrm>
            <a:off x="6348740" y="5229200"/>
            <a:ext cx="785820" cy="177432"/>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ight Arrow 17"/>
          <p:cNvSpPr/>
          <p:nvPr/>
        </p:nvSpPr>
        <p:spPr>
          <a:xfrm rot="7617922">
            <a:off x="6826366" y="4877769"/>
            <a:ext cx="1020076" cy="215788"/>
          </a:xfrm>
          <a:prstGeom prst="rightArrow">
            <a:avLst/>
          </a:prstGeom>
          <a:solidFill>
            <a:srgbClr val="39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424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725FF45-D924-1A3D-5139-03A7E3926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51D72E33-D106-3877-7609-99556E730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4" name="Title 1"/>
          <p:cNvSpPr txBox="1">
            <a:spLocks/>
          </p:cNvSpPr>
          <p:nvPr/>
        </p:nvSpPr>
        <p:spPr>
          <a:xfrm>
            <a:off x="397050" y="1192345"/>
            <a:ext cx="8229600" cy="857248"/>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s-ES" sz="2800" dirty="0">
                <a:solidFill>
                  <a:schemeClr val="tx1">
                    <a:lumMod val="85000"/>
                    <a:lumOff val="15000"/>
                  </a:schemeClr>
                </a:solidFill>
              </a:rPr>
            </a:br>
            <a:r>
              <a:rPr lang="es-ES" sz="2800" dirty="0">
                <a:solidFill>
                  <a:schemeClr val="tx1">
                    <a:lumMod val="85000"/>
                    <a:lumOff val="15000"/>
                  </a:schemeClr>
                </a:solidFill>
              </a:rPr>
              <a:t>I</a:t>
            </a:r>
            <a:r>
              <a:rPr lang="es-ES" sz="2800" dirty="0">
                <a:solidFill>
                  <a:schemeClr val="tx1">
                    <a:lumMod val="50000"/>
                    <a:lumOff val="50000"/>
                  </a:schemeClr>
                </a:solidFill>
              </a:rPr>
              <a:t>niciar el navegador con la siguiente dirección:</a:t>
            </a:r>
            <a:br>
              <a:rPr lang="es-ES" sz="2800" dirty="0">
                <a:solidFill>
                  <a:schemeClr val="tx1">
                    <a:lumMod val="85000"/>
                    <a:lumOff val="15000"/>
                  </a:schemeClr>
                </a:solidFill>
              </a:rPr>
            </a:br>
            <a:r>
              <a:rPr lang="es-ES" sz="2800" dirty="0">
                <a:solidFill>
                  <a:srgbClr val="0000FF"/>
                </a:solidFill>
                <a:hlinkClick r:id="rId4">
                  <a:extLst>
                    <a:ext uri="{A12FA001-AC4F-418D-AE19-62706E023703}">
                      <ahyp:hlinkClr xmlns:ahyp="http://schemas.microsoft.com/office/drawing/2018/hyperlinkcolor" val="tx"/>
                    </a:ext>
                  </a:extLst>
                </a:hlinkClick>
              </a:rPr>
              <a:t> </a:t>
            </a:r>
            <a:r>
              <a:rPr lang="es-ES" sz="2800" dirty="0">
                <a:solidFill>
                  <a:srgbClr val="002060"/>
                </a:solidFill>
                <a:hlinkClick r:id="rId4">
                  <a:extLst>
                    <a:ext uri="{A12FA001-AC4F-418D-AE19-62706E023703}">
                      <ahyp:hlinkClr xmlns:ahyp="http://schemas.microsoft.com/office/drawing/2018/hyperlinkcolor" val="tx"/>
                    </a:ext>
                  </a:extLst>
                </a:hlinkClick>
              </a:rPr>
              <a:t>http://</a:t>
            </a:r>
            <a:r>
              <a:rPr lang="es-ES" sz="2800" dirty="0" err="1">
                <a:solidFill>
                  <a:srgbClr val="002060"/>
                </a:solidFill>
                <a:hlinkClick r:id="rId4">
                  <a:extLst>
                    <a:ext uri="{A12FA001-AC4F-418D-AE19-62706E023703}">
                      <ahyp:hlinkClr xmlns:ahyp="http://schemas.microsoft.com/office/drawing/2018/hyperlinkcolor" val="tx"/>
                    </a:ext>
                  </a:extLst>
                </a:hlinkClick>
              </a:rPr>
              <a:t>localhost:8080</a:t>
            </a:r>
            <a:r>
              <a:rPr lang="es-ES" sz="2800" dirty="0">
                <a:solidFill>
                  <a:srgbClr val="002060"/>
                </a:solidFill>
                <a:hlinkClick r:id="rId4">
                  <a:extLst>
                    <a:ext uri="{A12FA001-AC4F-418D-AE19-62706E023703}">
                      <ahyp:hlinkClr xmlns:ahyp="http://schemas.microsoft.com/office/drawing/2018/hyperlinkcolor" val="tx"/>
                    </a:ext>
                  </a:extLst>
                </a:hlinkClick>
              </a:rPr>
              <a:t>/</a:t>
            </a:r>
            <a:r>
              <a:rPr lang="es-ES" sz="2800" dirty="0" err="1">
                <a:solidFill>
                  <a:srgbClr val="002060"/>
                </a:solidFill>
                <a:hlinkClick r:id="rId4">
                  <a:extLst>
                    <a:ext uri="{A12FA001-AC4F-418D-AE19-62706E023703}">
                      <ahyp:hlinkClr xmlns:ahyp="http://schemas.microsoft.com/office/drawing/2018/hyperlinkcolor" val="tx"/>
                    </a:ext>
                  </a:extLst>
                </a:hlinkClick>
              </a:rPr>
              <a:t>evaluacion</a:t>
            </a:r>
            <a:r>
              <a:rPr lang="es-ES" sz="2800" dirty="0">
                <a:solidFill>
                  <a:srgbClr val="002060"/>
                </a:solidFill>
                <a:hlinkClick r:id="rId4">
                  <a:extLst>
                    <a:ext uri="{A12FA001-AC4F-418D-AE19-62706E023703}">
                      <ahyp:hlinkClr xmlns:ahyp="http://schemas.microsoft.com/office/drawing/2018/hyperlinkcolor" val="tx"/>
                    </a:ext>
                  </a:extLst>
                </a:hlinkClick>
              </a:rPr>
              <a:t>-offline-web/</a:t>
            </a:r>
            <a:endParaRPr lang="es-ES" sz="2800" dirty="0">
              <a:solidFill>
                <a:srgbClr val="002060"/>
              </a:solidFill>
            </a:endParaRPr>
          </a:p>
        </p:txBody>
      </p:sp>
      <p:sp>
        <p:nvSpPr>
          <p:cNvPr id="5" name="20 Flecha izquierda">
            <a:hlinkClick r:id="rId5" action="ppaction://hlinksldjump"/>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6" name="21 Flecha izquierda">
            <a:hlinkClick r:id="rId6" action="ppaction://hlinksldjump"/>
          </p:cNvPr>
          <p:cNvSpPr/>
          <p:nvPr/>
        </p:nvSpPr>
        <p:spPr>
          <a:xfrm rot="10800000">
            <a:off x="8661264"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7" name="22 Flecha izquierda">
            <a:hlinkClick r:id="rId7" action="ppaction://hlinksldjump"/>
          </p:cNvPr>
          <p:cNvSpPr/>
          <p:nvPr/>
        </p:nvSpPr>
        <p:spPr>
          <a:xfrm rot="10800000" flipH="1">
            <a:off x="251520"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4 CuadroTexto"/>
          <p:cNvSpPr txBox="1"/>
          <p:nvPr/>
        </p:nvSpPr>
        <p:spPr>
          <a:xfrm>
            <a:off x="1076058" y="258786"/>
            <a:ext cx="2339753"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#5</a:t>
            </a:r>
          </a:p>
        </p:txBody>
      </p:sp>
      <p:pic>
        <p:nvPicPr>
          <p:cNvPr id="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1666" y="2282352"/>
            <a:ext cx="6852636" cy="33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3772230" y="3333549"/>
            <a:ext cx="943786" cy="256202"/>
          </a:xfrm>
          <a:prstGeom prst="ellipse">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216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22B6E6-838A-17FA-ECCE-6BC42FC3C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218456"/>
            <a:ext cx="9488474" cy="1703240"/>
          </a:xfrm>
          <a:prstGeom prst="rect">
            <a:avLst/>
          </a:prstGeom>
        </p:spPr>
      </p:pic>
      <p:pic>
        <p:nvPicPr>
          <p:cNvPr id="3" name="Imagen 2">
            <a:extLst>
              <a:ext uri="{FF2B5EF4-FFF2-40B4-BE49-F238E27FC236}">
                <a16:creationId xmlns:a16="http://schemas.microsoft.com/office/drawing/2014/main" id="{62330D26-EF74-3D45-63F1-0BD14D75C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0" y="5936950"/>
            <a:ext cx="9505056" cy="1051791"/>
          </a:xfrm>
          <a:prstGeom prst="rect">
            <a:avLst/>
          </a:prstGeom>
        </p:spPr>
      </p:pic>
      <p:sp>
        <p:nvSpPr>
          <p:cNvPr id="4" name="3 CuadroTexto"/>
          <p:cNvSpPr txBox="1"/>
          <p:nvPr/>
        </p:nvSpPr>
        <p:spPr>
          <a:xfrm>
            <a:off x="737921" y="283166"/>
            <a:ext cx="2663281" cy="584775"/>
          </a:xfrm>
          <a:prstGeom prst="rect">
            <a:avLst/>
          </a:prstGeom>
          <a:noFill/>
        </p:spPr>
        <p:txBody>
          <a:bodyPr wrap="square" rtlCol="0">
            <a:spAutoFit/>
          </a:bodyPr>
          <a:lstStyle/>
          <a:p>
            <a:pPr algn="ctr"/>
            <a:r>
              <a:rPr lang="es-CO" sz="3200" b="1" dirty="0">
                <a:ln w="1905"/>
                <a:solidFill>
                  <a:schemeClr val="bg1"/>
                </a:solidFill>
                <a:effectLst>
                  <a:innerShdw blurRad="69850" dist="43180" dir="5400000">
                    <a:srgbClr val="000000">
                      <a:alpha val="65000"/>
                    </a:srgbClr>
                  </a:innerShdw>
                </a:effectLst>
                <a:latin typeface="Microsoft Sans Serif" pitchFamily="34" charset="0"/>
                <a:cs typeface="Microsoft Sans Serif" pitchFamily="34" charset="0"/>
              </a:rPr>
              <a:t>PASO #5.1</a:t>
            </a:r>
          </a:p>
        </p:txBody>
      </p:sp>
      <p:sp>
        <p:nvSpPr>
          <p:cNvPr id="5" name="4 CuadroTexto"/>
          <p:cNvSpPr txBox="1"/>
          <p:nvPr/>
        </p:nvSpPr>
        <p:spPr>
          <a:xfrm>
            <a:off x="251520" y="1266948"/>
            <a:ext cx="8597728" cy="1077218"/>
          </a:xfrm>
          <a:prstGeom prst="rect">
            <a:avLst/>
          </a:prstGeom>
          <a:noFill/>
        </p:spPr>
        <p:txBody>
          <a:bodyPr wrap="square" rtlCol="0">
            <a:spAutoFit/>
          </a:bodyPr>
          <a:lstStyle/>
          <a:p>
            <a:pPr algn="just"/>
            <a:r>
              <a:rPr lang="es-CO" sz="1600" dirty="0">
                <a:solidFill>
                  <a:schemeClr val="tx1">
                    <a:lumMod val="50000"/>
                    <a:lumOff val="50000"/>
                  </a:schemeClr>
                </a:solidFill>
              </a:rPr>
              <a:t>En esta ventana tiene el acceso el usuario administrador </a:t>
            </a:r>
            <a:r>
              <a:rPr lang="es-CO" sz="1600" b="1" dirty="0">
                <a:solidFill>
                  <a:schemeClr val="tx1">
                    <a:lumMod val="50000"/>
                    <a:lumOff val="50000"/>
                  </a:schemeClr>
                </a:solidFill>
              </a:rPr>
              <a:t>“Encargado de Prueba”, </a:t>
            </a:r>
            <a:r>
              <a:rPr lang="es-CO" sz="1600" dirty="0">
                <a:solidFill>
                  <a:schemeClr val="tx1">
                    <a:lumMod val="50000"/>
                    <a:lumOff val="50000"/>
                  </a:schemeClr>
                </a:solidFill>
              </a:rPr>
              <a:t>el cual puede cargar las pruebas que se generaron en SOFIA y exportar los resultados que igualmente serán cargados en SOFIA. Adicionalmente se encuentra el acceso </a:t>
            </a:r>
            <a:r>
              <a:rPr lang="es-CO" sz="1600" b="1" dirty="0">
                <a:solidFill>
                  <a:schemeClr val="tx1">
                    <a:lumMod val="50000"/>
                    <a:lumOff val="50000"/>
                  </a:schemeClr>
                </a:solidFill>
              </a:rPr>
              <a:t>“Presentar Prueba”</a:t>
            </a:r>
            <a:r>
              <a:rPr lang="es-CO" sz="1600" dirty="0">
                <a:solidFill>
                  <a:schemeClr val="tx1">
                    <a:lumMod val="50000"/>
                    <a:lumOff val="50000"/>
                  </a:schemeClr>
                </a:solidFill>
              </a:rPr>
              <a:t> donde los aspirantes tendrán que desarrollar la prueba. </a:t>
            </a:r>
            <a:endParaRPr lang="es-CO" sz="1600" b="1" dirty="0">
              <a:solidFill>
                <a:schemeClr val="tx1">
                  <a:lumMod val="50000"/>
                  <a:lumOff val="50000"/>
                </a:schemeClr>
              </a:solidFill>
            </a:endParaRPr>
          </a:p>
        </p:txBody>
      </p:sp>
      <p:sp>
        <p:nvSpPr>
          <p:cNvPr id="8" name="7 Flecha izquierda">
            <a:hlinkClick r:id="rId4" action="ppaction://hlinksldjump"/>
          </p:cNvPr>
          <p:cNvSpPr/>
          <p:nvPr/>
        </p:nvSpPr>
        <p:spPr>
          <a:xfrm rot="5400000">
            <a:off x="4427984" y="15848"/>
            <a:ext cx="244800" cy="244800"/>
          </a:xfrm>
          <a:prstGeom prst="leftArrow">
            <a:avLst>
              <a:gd name="adj1" fmla="val 36491"/>
              <a:gd name="adj2" fmla="val 50000"/>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9" name="8 Flecha izquierda">
            <a:hlinkClick r:id="rId5" action="ppaction://hlinksldjump"/>
          </p:cNvPr>
          <p:cNvSpPr/>
          <p:nvPr/>
        </p:nvSpPr>
        <p:spPr>
          <a:xfrm rot="10800000">
            <a:off x="8604448" y="15847"/>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0" name="9 Flecha izquierda">
            <a:hlinkClick r:id="rId6" action="ppaction://hlinksldjump"/>
          </p:cNvPr>
          <p:cNvSpPr/>
          <p:nvPr/>
        </p:nvSpPr>
        <p:spPr>
          <a:xfrm rot="10800000" flipH="1">
            <a:off x="251521" y="15848"/>
            <a:ext cx="244800" cy="244800"/>
          </a:xfrm>
          <a:prstGeom prst="leftArrow">
            <a:avLst>
              <a:gd name="adj1" fmla="val 36491"/>
              <a:gd name="adj2" fmla="val 63509"/>
            </a:avLst>
          </a:prstGeom>
          <a:solidFill>
            <a:schemeClr val="bg1">
              <a:lumMod val="9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1" name="3 CuadroTexto"/>
          <p:cNvSpPr txBox="1"/>
          <p:nvPr/>
        </p:nvSpPr>
        <p:spPr>
          <a:xfrm>
            <a:off x="428596" y="2309971"/>
            <a:ext cx="5945212" cy="830997"/>
          </a:xfrm>
          <a:prstGeom prst="rect">
            <a:avLst/>
          </a:prstGeom>
          <a:noFill/>
        </p:spPr>
        <p:txBody>
          <a:bodyPr wrap="square" rtlCol="0">
            <a:spAutoFit/>
          </a:bodyPr>
          <a:lstStyle/>
          <a:p>
            <a:pPr algn="just"/>
            <a:r>
              <a:rPr lang="es-CO" sz="1600" b="1" dirty="0">
                <a:solidFill>
                  <a:srgbClr val="002060"/>
                </a:solidFill>
              </a:rPr>
              <a:t>En la sección de Encargado de Prueba ingresar los siguientes datos: </a:t>
            </a:r>
          </a:p>
          <a:p>
            <a:pPr algn="just"/>
            <a:r>
              <a:rPr lang="es-CO" sz="1600" b="1" i="1" dirty="0">
                <a:solidFill>
                  <a:srgbClr val="002060"/>
                </a:solidFill>
              </a:rPr>
              <a:t>Número de Identificación</a:t>
            </a:r>
            <a:r>
              <a:rPr lang="es-CO" sz="1600" b="1" dirty="0">
                <a:solidFill>
                  <a:srgbClr val="002060"/>
                </a:solidFill>
              </a:rPr>
              <a:t>: </a:t>
            </a:r>
            <a:r>
              <a:rPr lang="es-CO" sz="1600" b="1" dirty="0" err="1">
                <a:solidFill>
                  <a:srgbClr val="002060"/>
                </a:solidFill>
              </a:rPr>
              <a:t>admin</a:t>
            </a:r>
            <a:endParaRPr lang="es-CO" sz="1600" b="1" dirty="0">
              <a:solidFill>
                <a:srgbClr val="002060"/>
              </a:solidFill>
            </a:endParaRPr>
          </a:p>
          <a:p>
            <a:pPr algn="just"/>
            <a:r>
              <a:rPr lang="es-CO" sz="1600" b="1" i="1" dirty="0">
                <a:solidFill>
                  <a:srgbClr val="002060"/>
                </a:solidFill>
              </a:rPr>
              <a:t>Contraseña:</a:t>
            </a:r>
            <a:r>
              <a:rPr lang="es-CO" sz="1600" b="1" dirty="0">
                <a:solidFill>
                  <a:srgbClr val="002060"/>
                </a:solidFill>
              </a:rPr>
              <a:t> </a:t>
            </a:r>
            <a:r>
              <a:rPr lang="es-CO" sz="1600" b="1" dirty="0" err="1">
                <a:solidFill>
                  <a:srgbClr val="002060"/>
                </a:solidFill>
              </a:rPr>
              <a:t>tcpass</a:t>
            </a:r>
            <a:endParaRPr lang="es-CO" sz="1600" b="1" dirty="0">
              <a:solidFill>
                <a:srgbClr val="002060"/>
              </a:solidFill>
            </a:endParaRPr>
          </a:p>
        </p:txBody>
      </p:sp>
      <p:pic>
        <p:nvPicPr>
          <p:cNvPr id="1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92740" y="3175676"/>
            <a:ext cx="6315287" cy="258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215818" y="4437112"/>
            <a:ext cx="1500198" cy="1071570"/>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p:cNvSpPr/>
          <p:nvPr/>
        </p:nvSpPr>
        <p:spPr>
          <a:xfrm>
            <a:off x="4857752" y="4437113"/>
            <a:ext cx="1428760" cy="1071570"/>
          </a:xfrm>
          <a:prstGeom prst="rect">
            <a:avLst/>
          </a:prstGeom>
          <a:noFill/>
          <a:ln>
            <a:solidFill>
              <a:srgbClr val="39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8555311"/>
      </p:ext>
    </p:extLst>
  </p:cSld>
  <p:clrMapOvr>
    <a:masterClrMapping/>
  </p:clrMapOvr>
</p:sld>
</file>

<file path=ppt/theme/theme1.xml><?xml version="1.0" encoding="utf-8"?>
<a:theme xmlns:a="http://schemas.openxmlformats.org/drawingml/2006/main" name="plantilla1_sena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plantilla1_sena_ok</Template>
  <TotalTime>364</TotalTime>
  <Words>1315</Words>
  <Application>Microsoft Office PowerPoint</Application>
  <PresentationFormat>Presentación en pantalla (4:3)</PresentationFormat>
  <Paragraphs>100</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plantilla1_sena_ok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 Mauricio Alba Patiño</dc:creator>
  <cp:lastModifiedBy>PC German</cp:lastModifiedBy>
  <cp:revision>39</cp:revision>
  <dcterms:created xsi:type="dcterms:W3CDTF">2011-04-06T22:14:12Z</dcterms:created>
  <dcterms:modified xsi:type="dcterms:W3CDTF">2023-07-18T14:34:28Z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99739c-ad3d-4908-806e-4d91151a6e13_Enabled">
    <vt:lpwstr>true</vt:lpwstr>
  </property>
  <property fmtid="{D5CDD505-2E9C-101B-9397-08002B2CF9AE}" pid="3" name="MSIP_Label_1299739c-ad3d-4908-806e-4d91151a6e13_SetDate">
    <vt:lpwstr>2023-07-18T14:34:28Z</vt:lpwstr>
  </property>
  <property fmtid="{D5CDD505-2E9C-101B-9397-08002B2CF9AE}" pid="4" name="MSIP_Label_1299739c-ad3d-4908-806e-4d91151a6e13_Method">
    <vt:lpwstr>Standard</vt:lpwstr>
  </property>
  <property fmtid="{D5CDD505-2E9C-101B-9397-08002B2CF9AE}" pid="5" name="MSIP_Label_1299739c-ad3d-4908-806e-4d91151a6e13_Name">
    <vt:lpwstr>All Employees (Unrestricted)</vt:lpwstr>
  </property>
  <property fmtid="{D5CDD505-2E9C-101B-9397-08002B2CF9AE}" pid="6" name="MSIP_Label_1299739c-ad3d-4908-806e-4d91151a6e13_SiteId">
    <vt:lpwstr>cbc2c381-2f2e-4d93-91d1-506c9316ace7</vt:lpwstr>
  </property>
  <property fmtid="{D5CDD505-2E9C-101B-9397-08002B2CF9AE}" pid="7" name="MSIP_Label_1299739c-ad3d-4908-806e-4d91151a6e13_ActionId">
    <vt:lpwstr>f93b5052-248c-4da6-864d-dc26f9bbc502</vt:lpwstr>
  </property>
  <property fmtid="{D5CDD505-2E9C-101B-9397-08002B2CF9AE}" pid="8" name="MSIP_Label_1299739c-ad3d-4908-806e-4d91151a6e13_ContentBits">
    <vt:lpwstr>0</vt:lpwstr>
  </property>
</Properties>
</file>